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41" r:id="rId2"/>
    <p:sldId id="260" r:id="rId3"/>
    <p:sldId id="330" r:id="rId4"/>
    <p:sldId id="340" r:id="rId5"/>
    <p:sldId id="279" r:id="rId6"/>
    <p:sldId id="319" r:id="rId7"/>
    <p:sldId id="281" r:id="rId8"/>
    <p:sldId id="321" r:id="rId9"/>
    <p:sldId id="322" r:id="rId10"/>
    <p:sldId id="323" r:id="rId11"/>
    <p:sldId id="324" r:id="rId12"/>
    <p:sldId id="325" r:id="rId13"/>
    <p:sldId id="326" r:id="rId14"/>
    <p:sldId id="331" r:id="rId15"/>
    <p:sldId id="334" r:id="rId16"/>
    <p:sldId id="333" r:id="rId17"/>
    <p:sldId id="335" r:id="rId18"/>
    <p:sldId id="336" r:id="rId19"/>
    <p:sldId id="339" r:id="rId20"/>
    <p:sldId id="337" r:id="rId21"/>
    <p:sldId id="338" r:id="rId2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D1D1"/>
    <a:srgbClr val="FBFBFB"/>
    <a:srgbClr val="E8F5FC"/>
    <a:srgbClr val="A6A6A6"/>
    <a:srgbClr val="DAEFFA"/>
    <a:srgbClr val="F2F2F2"/>
    <a:srgbClr val="F8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>
      <p:cViewPr varScale="1">
        <p:scale>
          <a:sx n="87" d="100"/>
          <a:sy n="87" d="100"/>
        </p:scale>
        <p:origin x="40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1535D-FCD4-4755-B23B-15C4C502AA7D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71C10-41AB-45CA-9DFB-962254A6449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9481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10" name="Google Shape;4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02311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42553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3450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484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3843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172d2520166_1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9" name="Google Shape;619;g172d2520166_1_3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20" name="Google Shape;620;g172d2520166_1_3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77212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50280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9060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172d2520166_1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9" name="Google Shape;619;g172d2520166_1_3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0" name="Google Shape;620;g172d2520166_1_3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9068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172d2520166_1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9" name="Google Shape;549;g172d2520166_1_2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0" name="Google Shape;550;g172d2520166_1_2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5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172d2520166_1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9" name="Google Shape;549;g172d2520166_1_2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0" name="Google Shape;550;g172d2520166_1_2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4219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172d2520166_1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9" name="Google Shape;619;g172d2520166_1_3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0" name="Google Shape;620;g172d2520166_1_3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203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781546662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7" name="Google Shape;627;g1781546662b_0_1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8" name="Google Shape;628;g1781546662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998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172d2520166_1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9" name="Google Shape;549;g172d2520166_1_2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0" name="Google Shape;550;g172d2520166_1_2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4833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172d2520166_1_3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9" name="Google Shape;619;g172d2520166_1_3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0" name="Google Shape;620;g172d2520166_1_3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hu-HU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2097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E64E726-6D59-CE13-EDF0-319298EA83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F9096AEF-1BCA-220A-1D38-DBECFB696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9A70D24-BF73-9157-3743-A5162ED8F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B25ABDC-2064-700A-EC25-FEB2D143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41C41DA-D3B7-F249-721D-09454CCBF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5614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E0446A9-9593-92B2-1B75-0764A5926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6E6C3EB-7940-9F11-5AE8-B21F3B1A1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802A769-7378-E9BB-21AB-62E1E124A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F4D736D-DA60-5491-ED69-C2D5FDE8D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020E54D-E047-B8E7-6F40-C34102F5E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3640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5BA21D8F-A86B-53CA-E05F-93EF45974E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BEA3EF9-AAD7-819D-0019-87BAB7B64F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30E155D-FDFE-C3C8-86C3-DF5C6B68D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35FBBA0-F992-EA1A-4496-C313C3021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E7E5265-2D12-D533-CE8B-5B2F45696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38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0"/>
          <p:cNvSpPr txBox="1">
            <a:spLocks noGrp="1"/>
          </p:cNvSpPr>
          <p:nvPr>
            <p:ph type="body" idx="1"/>
          </p:nvPr>
        </p:nvSpPr>
        <p:spPr>
          <a:xfrm>
            <a:off x="475889" y="1253330"/>
            <a:ext cx="11424009" cy="4818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0"/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769F9"/>
              </a:buClr>
              <a:buSzPts val="2800"/>
              <a:buFont typeface="Avenir"/>
              <a:buNone/>
              <a:defRPr>
                <a:solidFill>
                  <a:srgbClr val="4769F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0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30"/>
          <p:cNvSpPr txBox="1">
            <a:spLocks noGrp="1"/>
          </p:cNvSpPr>
          <p:nvPr>
            <p:ph type="ftr" idx="11"/>
          </p:nvPr>
        </p:nvSpPr>
        <p:spPr>
          <a:xfrm>
            <a:off x="4029259" y="6475377"/>
            <a:ext cx="6290728" cy="272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>
                <a:solidFill>
                  <a:srgbClr val="8D8D8D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022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056EA4E-D7CB-C1AE-0FFC-2D4F30D22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DE83D9E-59DE-E86D-0124-6F5A9D5631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966148C-C6DA-4F4C-BCF6-459F8875B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474AB3C-C0FA-AE6E-4087-41E6E39E5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D6BF572-2340-7CA4-9938-1481D751E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45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FA7E89C-C96E-E2DB-E409-3A1BE328F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60D2571-6463-9857-9FBC-A8C1E9BCD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CEDF464-A131-3456-90A6-00BCEDDDA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B96F748-ACBC-2599-3EE2-7EABA000E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3253819-49C5-4B9C-74F4-5078C6AF7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369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0714E8-415A-C5DA-E470-53FABD9D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82FE5A2-5183-CABE-1F91-B40DE5D980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256A712-BF4B-A719-759F-40E2C1DFAC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22616EB-D8BB-144B-C268-9E99680D7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38BFC15-CDFC-B33E-F15E-00A9B5634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B19FB41-DD61-785B-E865-2AE9AA4B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4595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40AA0A3-AC23-98A3-8C2C-4DA3CB66B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39A6F35-5CF6-0155-E05A-A4035A94F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3FDD35B-20C4-B009-16C4-07C18D89F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65C8C62C-E469-6CF4-2F8C-42A7A46B29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2ABD3446-07B6-705C-F233-87C2E8E2DC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AFB83875-563B-27D3-6D80-D08669BCD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7979BB9-E25F-0C02-5719-6FA41005C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4729C6DC-6F1C-4A0E-1521-5B0633DDB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0970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7AB4CF2-E967-972C-5FA9-CE46E13E6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452C498-368C-28AA-A6BF-7B560D8B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493168F6-BBF3-360B-E946-5FF56B5F7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AD75CD7-217F-4357-A6D4-3705DF3EC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8933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CF5F7AC0-77C0-7897-099E-1FB3AF67C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6F194E1E-01D6-74F7-6E67-F130C2E38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C20382E-2C51-98DA-C3AF-D3B6E3138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8978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2A34EA-CD39-C072-4E75-5DD9F269E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E8FCA14-53EF-E5EA-9091-A05E378F9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7A95DCE-DD7B-E5F7-F0AE-1161D85824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F97B076-042B-0E3B-7DF5-F7B10CFF8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0ABC2ED-9BF1-FCE6-5E80-49FC4D847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0B38426-5063-2922-3B85-C8898F100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0508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E1BAFC-1B2C-3298-2B86-5CE42F95E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599DB8BA-4EDF-60CF-53C4-13F79F62ED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2A7C4E8A-6C21-B0E3-E06F-E8F8308B0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3718527-D2CB-056B-BF92-8F252EBE3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ABD5700-E841-10FA-2BB0-45C981889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3850338-A430-7CC2-5789-A055110EF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315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37661D15-CE86-9B68-231B-D4902C5FA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4CFAFFD-68DA-5C0B-23D6-C1D74818F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5A4BFC8-25A5-F428-32CA-812D3F26BA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1C4155-0985-4DD5-B8AD-2E61AE8004D2}" type="datetimeFigureOut">
              <a:rPr lang="hu-HU" smtClean="0"/>
              <a:t>2024. 08. 16.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BA8B835-2EB4-4071-3924-27B3C48E4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1A67BCD-1EFF-E0C8-C7C8-86856DEACE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76E52C-8115-4C79-9120-5EDFD09960F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8208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C2B74E-97A3-8ED3-B067-F5AAE484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804" y="836713"/>
            <a:ext cx="10548000" cy="208823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Python-ban</a:t>
            </a:r>
          </a:p>
        </p:txBody>
      </p:sp>
      <p:sp>
        <p:nvSpPr>
          <p:cNvPr id="3" name="Google Shape;412;p3">
            <a:extLst>
              <a:ext uri="{FF2B5EF4-FFF2-40B4-BE49-F238E27FC236}">
                <a16:creationId xmlns:a16="http://schemas.microsoft.com/office/drawing/2014/main" id="{3BDC6004-2E1B-B2A8-6349-75CE9BB17FA5}"/>
              </a:ext>
            </a:extLst>
          </p:cNvPr>
          <p:cNvSpPr txBox="1">
            <a:spLocks/>
          </p:cNvSpPr>
          <p:nvPr/>
        </p:nvSpPr>
        <p:spPr>
          <a:xfrm>
            <a:off x="802804" y="3092963"/>
            <a:ext cx="10548000" cy="72008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lvl="1" indent="0" algn="ctr">
              <a:buNone/>
            </a:pPr>
            <a:r>
              <a:rPr lang="hu-HU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Böjte Berta</a:t>
            </a:r>
          </a:p>
        </p:txBody>
      </p:sp>
      <p:sp>
        <p:nvSpPr>
          <p:cNvPr id="4" name="Google Shape;412;p3">
            <a:extLst>
              <a:ext uri="{FF2B5EF4-FFF2-40B4-BE49-F238E27FC236}">
                <a16:creationId xmlns:a16="http://schemas.microsoft.com/office/drawing/2014/main" id="{0C5E7299-40A5-7297-0CBF-4C61887DC0F0}"/>
              </a:ext>
            </a:extLst>
          </p:cNvPr>
          <p:cNvSpPr txBox="1">
            <a:spLocks/>
          </p:cNvSpPr>
          <p:nvPr/>
        </p:nvSpPr>
        <p:spPr>
          <a:xfrm>
            <a:off x="802804" y="3813043"/>
            <a:ext cx="10548000" cy="72008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lvl="1" indent="0" algn="ctr">
              <a:buNone/>
            </a:pPr>
            <a:r>
              <a:rPr lang="hu-HU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Klub</a:t>
            </a:r>
          </a:p>
        </p:txBody>
      </p:sp>
      <p:sp>
        <p:nvSpPr>
          <p:cNvPr id="5" name="Google Shape;412;p3">
            <a:extLst>
              <a:ext uri="{FF2B5EF4-FFF2-40B4-BE49-F238E27FC236}">
                <a16:creationId xmlns:a16="http://schemas.microsoft.com/office/drawing/2014/main" id="{4F6FC352-1AD6-7868-2332-CAB23AFBE813}"/>
              </a:ext>
            </a:extLst>
          </p:cNvPr>
          <p:cNvSpPr txBox="1">
            <a:spLocks/>
          </p:cNvSpPr>
          <p:nvPr/>
        </p:nvSpPr>
        <p:spPr>
          <a:xfrm>
            <a:off x="802804" y="4533123"/>
            <a:ext cx="10548000" cy="72008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lvl="1" indent="0" algn="ctr">
              <a:buNone/>
            </a:pPr>
            <a:r>
              <a:rPr lang="hu-HU" sz="2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2024.08.14</a:t>
            </a:r>
          </a:p>
        </p:txBody>
      </p:sp>
    </p:spTree>
    <p:extLst>
      <p:ext uri="{BB962C8B-B14F-4D97-AF65-F5344CB8AC3E}">
        <p14:creationId xmlns:p14="http://schemas.microsoft.com/office/powerpoint/2010/main" val="3393691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6"/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Hogyan? – Algoritmus típusok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6" name="Google Shape;556;p56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fld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8" name="Google Shape;558;p56"/>
          <p:cNvSpPr txBox="1"/>
          <p:nvPr/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 sz="1200" b="0" i="0" u="none" strike="noStrike" cap="none">
                <a:solidFill>
                  <a:srgbClr val="8D8D8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rPr>
              <a:t>10</a:t>
            </a:fld>
            <a:endParaRPr sz="1200" b="0" i="0" u="none" strike="noStrike" cap="none">
              <a:solidFill>
                <a:srgbClr val="8D8D8D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venir"/>
            </a:endParaRPr>
          </a:p>
        </p:txBody>
      </p:sp>
      <p:cxnSp>
        <p:nvCxnSpPr>
          <p:cNvPr id="575" name="Google Shape;575;p56"/>
          <p:cNvCxnSpPr>
            <a:cxnSpLocks/>
            <a:stCxn id="561" idx="2"/>
            <a:endCxn id="566" idx="0"/>
          </p:cNvCxnSpPr>
          <p:nvPr/>
        </p:nvCxnSpPr>
        <p:spPr>
          <a:xfrm rot="5400000">
            <a:off x="3457237" y="471497"/>
            <a:ext cx="773785" cy="4569720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6" name="Google Shape;576;p56"/>
          <p:cNvCxnSpPr>
            <a:cxnSpLocks/>
            <a:stCxn id="561" idx="2"/>
            <a:endCxn id="554" idx="0"/>
          </p:cNvCxnSpPr>
          <p:nvPr/>
        </p:nvCxnSpPr>
        <p:spPr>
          <a:xfrm rot="5400000">
            <a:off x="4969481" y="1983741"/>
            <a:ext cx="773785" cy="1545232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7" name="Google Shape;577;p56"/>
          <p:cNvCxnSpPr>
            <a:cxnSpLocks/>
            <a:stCxn id="561" idx="2"/>
            <a:endCxn id="553" idx="0"/>
          </p:cNvCxnSpPr>
          <p:nvPr/>
        </p:nvCxnSpPr>
        <p:spPr>
          <a:xfrm rot="16200000" flipH="1">
            <a:off x="6481725" y="2016729"/>
            <a:ext cx="773785" cy="1479256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20" name="Csoportba foglalás 19">
            <a:extLst>
              <a:ext uri="{FF2B5EF4-FFF2-40B4-BE49-F238E27FC236}">
                <a16:creationId xmlns:a16="http://schemas.microsoft.com/office/drawing/2014/main" id="{A0A4E807-B55A-13B7-FDBE-BBE88861646C}"/>
              </a:ext>
            </a:extLst>
          </p:cNvPr>
          <p:cNvGrpSpPr/>
          <p:nvPr/>
        </p:nvGrpSpPr>
        <p:grpSpPr>
          <a:xfrm>
            <a:off x="2335914" y="930796"/>
            <a:ext cx="7520173" cy="1751135"/>
            <a:chOff x="2593449" y="930796"/>
            <a:chExt cx="7520173" cy="1751135"/>
          </a:xfrm>
        </p:grpSpPr>
        <p:grpSp>
          <p:nvGrpSpPr>
            <p:cNvPr id="15" name="Csoportba foglalás 14">
              <a:extLst>
                <a:ext uri="{FF2B5EF4-FFF2-40B4-BE49-F238E27FC236}">
                  <a16:creationId xmlns:a16="http://schemas.microsoft.com/office/drawing/2014/main" id="{0355EA3C-5787-6332-2919-96FFD24230E7}"/>
                </a:ext>
              </a:extLst>
            </p:cNvPr>
            <p:cNvGrpSpPr/>
            <p:nvPr/>
          </p:nvGrpSpPr>
          <p:grpSpPr>
            <a:xfrm>
              <a:off x="2593449" y="930796"/>
              <a:ext cx="2117977" cy="1751135"/>
              <a:chOff x="2593449" y="930796"/>
              <a:chExt cx="2117977" cy="1751135"/>
            </a:xfrm>
          </p:grpSpPr>
          <p:pic>
            <p:nvPicPr>
              <p:cNvPr id="559" name="Google Shape;559;p56"/>
              <p:cNvPicPr preferRelativeResize="0">
                <a:picLocks noChangeAspect="1"/>
              </p:cNvPicPr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2593449" y="1241931"/>
                <a:ext cx="2117977" cy="144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60" name="Google Shape;560;p56"/>
              <p:cNvSpPr txBox="1"/>
              <p:nvPr/>
            </p:nvSpPr>
            <p:spPr>
              <a:xfrm>
                <a:off x="2594037" y="930796"/>
                <a:ext cx="21168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Adatpontok:</a:t>
                </a:r>
                <a:endParaRPr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1" name="Google Shape;561;p56"/>
            <p:cNvSpPr/>
            <p:nvPr/>
          </p:nvSpPr>
          <p:spPr>
            <a:xfrm>
              <a:off x="5425740" y="1554397"/>
              <a:ext cx="1921568" cy="81506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2000" b="1" i="0" u="none" strike="noStrike" cap="none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Klaszterezés</a:t>
              </a:r>
              <a:endParaRPr sz="1800" b="1" i="0" u="none" strike="noStrike" cap="none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562" name="Google Shape;562;p56"/>
            <p:cNvCxnSpPr>
              <a:cxnSpLocks/>
              <a:stCxn id="559" idx="3"/>
              <a:endCxn id="561" idx="1"/>
            </p:cNvCxnSpPr>
            <p:nvPr/>
          </p:nvCxnSpPr>
          <p:spPr>
            <a:xfrm>
              <a:off x="4711426" y="1961931"/>
              <a:ext cx="714314" cy="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563" name="Google Shape;563;p56"/>
            <p:cNvCxnSpPr>
              <a:cxnSpLocks/>
              <a:stCxn id="561" idx="3"/>
              <a:endCxn id="557" idx="1"/>
            </p:cNvCxnSpPr>
            <p:nvPr/>
          </p:nvCxnSpPr>
          <p:spPr>
            <a:xfrm>
              <a:off x="7347308" y="1961931"/>
              <a:ext cx="714314" cy="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14" name="Csoportba foglalás 13">
              <a:extLst>
                <a:ext uri="{FF2B5EF4-FFF2-40B4-BE49-F238E27FC236}">
                  <a16:creationId xmlns:a16="http://schemas.microsoft.com/office/drawing/2014/main" id="{B4B3FB55-6A9C-0AA2-45DE-574F42C6C949}"/>
                </a:ext>
              </a:extLst>
            </p:cNvPr>
            <p:cNvGrpSpPr/>
            <p:nvPr/>
          </p:nvGrpSpPr>
          <p:grpSpPr>
            <a:xfrm>
              <a:off x="8061622" y="980728"/>
              <a:ext cx="2052000" cy="1701203"/>
              <a:chOff x="8061622" y="980728"/>
              <a:chExt cx="2052000" cy="1701203"/>
            </a:xfrm>
          </p:grpSpPr>
          <p:pic>
            <p:nvPicPr>
              <p:cNvPr id="557" name="Google Shape;557;p56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8061622" y="1241931"/>
                <a:ext cx="2052000" cy="144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64" name="Google Shape;564;p56"/>
              <p:cNvSpPr txBox="1"/>
              <p:nvPr/>
            </p:nvSpPr>
            <p:spPr>
              <a:xfrm>
                <a:off x="8068237" y="980728"/>
                <a:ext cx="203877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Klaszterek:</a:t>
                </a:r>
                <a:endParaRPr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2" name="Csoportba foglalás 1">
            <a:extLst>
              <a:ext uri="{FF2B5EF4-FFF2-40B4-BE49-F238E27FC236}">
                <a16:creationId xmlns:a16="http://schemas.microsoft.com/office/drawing/2014/main" id="{3A6BD260-E1E3-3C77-9C50-AB81F1C785A1}"/>
              </a:ext>
            </a:extLst>
          </p:cNvPr>
          <p:cNvGrpSpPr/>
          <p:nvPr/>
        </p:nvGrpSpPr>
        <p:grpSpPr>
          <a:xfrm>
            <a:off x="219769" y="3143250"/>
            <a:ext cx="2679000" cy="3126000"/>
            <a:chOff x="178050" y="3143250"/>
            <a:chExt cx="2679000" cy="3126000"/>
          </a:xfrm>
        </p:grpSpPr>
        <p:sp>
          <p:nvSpPr>
            <p:cNvPr id="566" name="Google Shape;566;p56"/>
            <p:cNvSpPr/>
            <p:nvPr/>
          </p:nvSpPr>
          <p:spPr>
            <a:xfrm>
              <a:off x="178050" y="3143250"/>
              <a:ext cx="2679000" cy="3126000"/>
            </a:xfrm>
            <a:prstGeom prst="roundRect">
              <a:avLst>
                <a:gd name="adj" fmla="val 16667"/>
              </a:avLst>
            </a:prstGeom>
            <a:solidFill>
              <a:srgbClr val="F8FCFE"/>
            </a:solidFill>
            <a:ln w="28575" cap="flat" cmpd="sng">
              <a:solidFill>
                <a:schemeClr val="accent1">
                  <a:lumMod val="20000"/>
                  <a:lumOff val="80000"/>
                </a:schemeClr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567" name="Google Shape;567;p56"/>
            <p:cNvSpPr txBox="1"/>
            <p:nvPr/>
          </p:nvSpPr>
          <p:spPr>
            <a:xfrm>
              <a:off x="257550" y="3228655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b="1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Középpont alapú módszerek</a:t>
              </a:r>
              <a:endParaRPr sz="1800" b="1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69" name="Google Shape;569;p56"/>
            <p:cNvSpPr txBox="1"/>
            <p:nvPr/>
          </p:nvSpPr>
          <p:spPr>
            <a:xfrm>
              <a:off x="257550" y="4005064"/>
              <a:ext cx="2520000" cy="12002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R="0" lvl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r>
                <a:rPr lang="hu-HU" sz="1800" b="0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A klasztereket egy adott középponttól való távolság alapján alakítja ki</a:t>
              </a:r>
              <a:endParaRPr sz="1800" b="0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2" name="Google Shape;572;p56"/>
            <p:cNvSpPr txBox="1"/>
            <p:nvPr/>
          </p:nvSpPr>
          <p:spPr>
            <a:xfrm>
              <a:off x="257550" y="5746666"/>
              <a:ext cx="2520000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 err="1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KMeans</a:t>
              </a:r>
              <a:endParaRPr sz="1800" b="1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</p:grpSp>
      <p:grpSp>
        <p:nvGrpSpPr>
          <p:cNvPr id="3" name="Csoportba foglalás 2">
            <a:extLst>
              <a:ext uri="{FF2B5EF4-FFF2-40B4-BE49-F238E27FC236}">
                <a16:creationId xmlns:a16="http://schemas.microsoft.com/office/drawing/2014/main" id="{4FE989EF-4391-5873-F949-BD30E7930C95}"/>
              </a:ext>
            </a:extLst>
          </p:cNvPr>
          <p:cNvGrpSpPr/>
          <p:nvPr/>
        </p:nvGrpSpPr>
        <p:grpSpPr>
          <a:xfrm>
            <a:off x="3244257" y="3143250"/>
            <a:ext cx="2679000" cy="3126000"/>
            <a:chOff x="3253917" y="3143250"/>
            <a:chExt cx="2679000" cy="3126000"/>
          </a:xfrm>
        </p:grpSpPr>
        <p:sp>
          <p:nvSpPr>
            <p:cNvPr id="554" name="Google Shape;554;p56"/>
            <p:cNvSpPr/>
            <p:nvPr/>
          </p:nvSpPr>
          <p:spPr>
            <a:xfrm>
              <a:off x="3253917" y="3143250"/>
              <a:ext cx="2679000" cy="3126000"/>
            </a:xfrm>
            <a:prstGeom prst="roundRect">
              <a:avLst>
                <a:gd name="adj" fmla="val 16667"/>
              </a:avLst>
            </a:prstGeom>
            <a:solidFill>
              <a:srgbClr val="DAEFFA"/>
            </a:solidFill>
            <a:ln w="28575" cap="flat" cmpd="sng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565" name="Google Shape;565;p56"/>
            <p:cNvSpPr txBox="1"/>
            <p:nvPr/>
          </p:nvSpPr>
          <p:spPr>
            <a:xfrm>
              <a:off x="3333417" y="3228655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Sűrűség-alapú </a:t>
              </a:r>
              <a:r>
                <a:rPr lang="hu-HU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m</a:t>
              </a:r>
              <a:r>
                <a:rPr lang="hu-HU" sz="1800" b="1" i="0" u="none" strike="noStrike" cap="none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ódszerek</a:t>
              </a:r>
              <a:endParaRPr sz="1800" b="1" i="0" u="none" strike="noStrike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0" name="Google Shape;570;p56"/>
            <p:cNvSpPr txBox="1"/>
            <p:nvPr/>
          </p:nvSpPr>
          <p:spPr>
            <a:xfrm>
              <a:off x="3333417" y="4005064"/>
              <a:ext cx="2520000" cy="923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R="0" lvl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r>
                <a:rPr lang="hu-HU" sz="1800" b="0" i="0" u="none" strike="noStrike" cap="none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Magas adatsűrűségű területek alapján </a:t>
              </a:r>
              <a:r>
                <a:rPr lang="hu-HU" sz="1800" b="0" i="0" u="none" strike="noStrike" cap="none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képzi</a:t>
              </a:r>
              <a:r>
                <a:rPr lang="hu-HU" sz="1800" b="0" i="0" u="none" strike="noStrike" cap="none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 a klasztereket</a:t>
              </a:r>
              <a:endParaRPr sz="1800" b="0" i="0" u="none" strike="noStrike" cap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3" name="Google Shape;573;p56"/>
            <p:cNvSpPr txBox="1"/>
            <p:nvPr/>
          </p:nvSpPr>
          <p:spPr>
            <a:xfrm>
              <a:off x="3333417" y="5746666"/>
              <a:ext cx="2520000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DBSCAN</a:t>
              </a:r>
              <a:endPara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B003202A-B628-7AE4-3527-25C75873ED38}"/>
              </a:ext>
            </a:extLst>
          </p:cNvPr>
          <p:cNvGrpSpPr/>
          <p:nvPr/>
        </p:nvGrpSpPr>
        <p:grpSpPr>
          <a:xfrm>
            <a:off x="6268745" y="3143250"/>
            <a:ext cx="2679000" cy="3126000"/>
            <a:chOff x="6435233" y="3143250"/>
            <a:chExt cx="2679000" cy="3126000"/>
          </a:xfrm>
        </p:grpSpPr>
        <p:sp>
          <p:nvSpPr>
            <p:cNvPr id="553" name="Google Shape;553;p56"/>
            <p:cNvSpPr/>
            <p:nvPr/>
          </p:nvSpPr>
          <p:spPr>
            <a:xfrm>
              <a:off x="6435233" y="3143250"/>
              <a:ext cx="2679000" cy="3126000"/>
            </a:xfrm>
            <a:prstGeom prst="roundRect">
              <a:avLst>
                <a:gd name="adj" fmla="val 16667"/>
              </a:avLst>
            </a:prstGeom>
            <a:solidFill>
              <a:srgbClr val="F8FCFE"/>
            </a:solidFill>
            <a:ln w="28575" cap="flat" cmpd="sng">
              <a:solidFill>
                <a:schemeClr val="accent1">
                  <a:lumMod val="20000"/>
                  <a:lumOff val="80000"/>
                </a:schemeClr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568" name="Google Shape;568;p56"/>
            <p:cNvSpPr txBox="1"/>
            <p:nvPr/>
          </p:nvSpPr>
          <p:spPr>
            <a:xfrm>
              <a:off x="6514733" y="3245800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Hierarchikus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módszerek</a:t>
              </a:r>
              <a:endParaRPr sz="1800" b="1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1" name="Google Shape;571;p56"/>
            <p:cNvSpPr txBox="1"/>
            <p:nvPr/>
          </p:nvSpPr>
          <p:spPr>
            <a:xfrm>
              <a:off x="6514733" y="4005064"/>
              <a:ext cx="2520000" cy="923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R="0" lvl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r>
                <a:rPr lang="hu-HU" sz="1800" b="0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Fa alapú módszerrel, hierarchikusan alakítja ki a csoportokat</a:t>
              </a:r>
              <a:endParaRPr sz="1800" b="0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4" name="Google Shape;574;p56"/>
            <p:cNvSpPr txBox="1"/>
            <p:nvPr/>
          </p:nvSpPr>
          <p:spPr>
            <a:xfrm>
              <a:off x="6514733" y="5608167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Hierarchical </a:t>
              </a:r>
              <a:endParaRPr sz="1800" b="1" i="0" u="none" strike="noStrike" cap="none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clustering</a:t>
              </a:r>
              <a:endParaRPr sz="1800" b="1" i="0" u="none" strike="noStrike" cap="none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</p:grpSp>
      <p:grpSp>
        <p:nvGrpSpPr>
          <p:cNvPr id="5" name="Csoportba foglalás 4">
            <a:extLst>
              <a:ext uri="{FF2B5EF4-FFF2-40B4-BE49-F238E27FC236}">
                <a16:creationId xmlns:a16="http://schemas.microsoft.com/office/drawing/2014/main" id="{7F61599C-2236-B913-727C-8AA84F2E927D}"/>
              </a:ext>
            </a:extLst>
          </p:cNvPr>
          <p:cNvGrpSpPr/>
          <p:nvPr/>
        </p:nvGrpSpPr>
        <p:grpSpPr>
          <a:xfrm>
            <a:off x="9293232" y="3143250"/>
            <a:ext cx="2679000" cy="3126000"/>
            <a:chOff x="9511100" y="3143250"/>
            <a:chExt cx="2679000" cy="3126000"/>
          </a:xfrm>
        </p:grpSpPr>
        <p:sp>
          <p:nvSpPr>
            <p:cNvPr id="552" name="Google Shape;552;p56"/>
            <p:cNvSpPr/>
            <p:nvPr/>
          </p:nvSpPr>
          <p:spPr>
            <a:xfrm>
              <a:off x="9511100" y="3143250"/>
              <a:ext cx="2679000" cy="3126000"/>
            </a:xfrm>
            <a:prstGeom prst="roundRect">
              <a:avLst>
                <a:gd name="adj" fmla="val 16667"/>
              </a:avLst>
            </a:prstGeom>
            <a:solidFill>
              <a:srgbClr val="F8FCFE"/>
            </a:solidFill>
            <a:ln w="28575" cap="flat" cmpd="sng">
              <a:solidFill>
                <a:schemeClr val="accent1">
                  <a:lumMod val="20000"/>
                  <a:lumOff val="80000"/>
                </a:schemeClr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578" name="Google Shape;578;p56"/>
            <p:cNvSpPr txBox="1"/>
            <p:nvPr/>
          </p:nvSpPr>
          <p:spPr>
            <a:xfrm>
              <a:off x="9590600" y="3228655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Kapcsola</a:t>
              </a:r>
              <a:r>
                <a:rPr lang="hu-HU" b="1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t alapú módszerek</a:t>
              </a:r>
              <a:endParaRPr sz="1800" b="1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9" name="Google Shape;579;p56"/>
            <p:cNvSpPr txBox="1"/>
            <p:nvPr/>
          </p:nvSpPr>
          <p:spPr>
            <a:xfrm>
              <a:off x="9590600" y="4005064"/>
              <a:ext cx="2520000" cy="14772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R="0" lvl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r>
                <a:rPr lang="hu-HU" sz="1800" b="0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Az adatokat gráfként reprezentálva a klasztereket a szomszédságok alapján </a:t>
              </a:r>
              <a:r>
                <a:rPr lang="hu-HU" sz="1800" b="0" i="0" u="none" strike="noStrike" cap="none" dirty="0" err="1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képzi</a:t>
              </a:r>
              <a:endParaRPr sz="180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80" name="Google Shape;580;p56"/>
            <p:cNvSpPr txBox="1"/>
            <p:nvPr/>
          </p:nvSpPr>
          <p:spPr>
            <a:xfrm>
              <a:off x="9590600" y="5608167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Spectral</a:t>
              </a:r>
              <a:endParaRPr sz="1800" b="1" i="0" u="none" strike="noStrike" cap="none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clustering</a:t>
              </a:r>
              <a:endParaRPr sz="1800" b="1" i="0" u="none" strike="noStrike" cap="none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</p:grpSp>
      <p:cxnSp>
        <p:nvCxnSpPr>
          <p:cNvPr id="581" name="Google Shape;581;p56"/>
          <p:cNvCxnSpPr/>
          <p:nvPr/>
        </p:nvCxnSpPr>
        <p:spPr>
          <a:xfrm rot="-5400000" flipH="1">
            <a:off x="8029710" y="458568"/>
            <a:ext cx="786000" cy="4583100"/>
          </a:xfrm>
          <a:prstGeom prst="curvedConnector3">
            <a:avLst>
              <a:gd name="adj1" fmla="val 50008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" name="Téglalap: lekerekített 5">
            <a:extLst>
              <a:ext uri="{FF2B5EF4-FFF2-40B4-BE49-F238E27FC236}">
                <a16:creationId xmlns:a16="http://schemas.microsoft.com/office/drawing/2014/main" id="{041ABD99-D949-F44C-1AB1-CD4F3EECA40F}"/>
              </a:ext>
            </a:extLst>
          </p:cNvPr>
          <p:cNvSpPr/>
          <p:nvPr/>
        </p:nvSpPr>
        <p:spPr>
          <a:xfrm>
            <a:off x="6276686" y="3137053"/>
            <a:ext cx="2678400" cy="3124800"/>
          </a:xfrm>
          <a:prstGeom prst="roundRect">
            <a:avLst/>
          </a:prstGeom>
          <a:solidFill>
            <a:srgbClr val="F2F2F2">
              <a:alpha val="50000"/>
            </a:srgbClr>
          </a:solidFill>
          <a:ln w="28575" cap="flat" cmpd="sng">
            <a:solidFill>
              <a:schemeClr val="bg1">
                <a:alpha val="50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hu-HU" sz="14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églalap: lekerekített 6">
            <a:extLst>
              <a:ext uri="{FF2B5EF4-FFF2-40B4-BE49-F238E27FC236}">
                <a16:creationId xmlns:a16="http://schemas.microsoft.com/office/drawing/2014/main" id="{A82F34D9-E3F4-4F8A-F11C-7A359F10191D}"/>
              </a:ext>
            </a:extLst>
          </p:cNvPr>
          <p:cNvSpPr/>
          <p:nvPr/>
        </p:nvSpPr>
        <p:spPr>
          <a:xfrm>
            <a:off x="9300573" y="3137053"/>
            <a:ext cx="2678400" cy="3124800"/>
          </a:xfrm>
          <a:prstGeom prst="roundRect">
            <a:avLst/>
          </a:prstGeom>
          <a:solidFill>
            <a:srgbClr val="F2F2F2">
              <a:alpha val="50000"/>
            </a:srgbClr>
          </a:solidFill>
          <a:ln w="28575" cap="flat" cmpd="sng">
            <a:solidFill>
              <a:schemeClr val="bg1">
                <a:alpha val="50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hu-HU" sz="14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644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8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/>
              <a:t>11</a:t>
            </a:fld>
            <a:endParaRPr/>
          </a:p>
        </p:txBody>
      </p:sp>
      <p:sp>
        <p:nvSpPr>
          <p:cNvPr id="5" name="Google Shape;555;p56">
            <a:extLst>
              <a:ext uri="{FF2B5EF4-FFF2-40B4-BE49-F238E27FC236}">
                <a16:creationId xmlns:a16="http://schemas.microsoft.com/office/drawing/2014/main" id="{C72B4A41-4D16-9409-EB65-BD02CB843F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DBSCAN – Áttekintő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28D189AD-7095-2C99-C3EA-C13A9336F2B1}"/>
              </a:ext>
            </a:extLst>
          </p:cNvPr>
          <p:cNvGrpSpPr/>
          <p:nvPr/>
        </p:nvGrpSpPr>
        <p:grpSpPr>
          <a:xfrm>
            <a:off x="443763" y="4168232"/>
            <a:ext cx="11304016" cy="2429120"/>
            <a:chOff x="443992" y="4391671"/>
            <a:chExt cx="11304016" cy="2429120"/>
          </a:xfrm>
        </p:grpSpPr>
        <p:grpSp>
          <p:nvGrpSpPr>
            <p:cNvPr id="15" name="Csoportba foglalás 14">
              <a:extLst>
                <a:ext uri="{FF2B5EF4-FFF2-40B4-BE49-F238E27FC236}">
                  <a16:creationId xmlns:a16="http://schemas.microsoft.com/office/drawing/2014/main" id="{23772C06-BB8B-AD3A-DD1E-219DCFF54E2F}"/>
                </a:ext>
              </a:extLst>
            </p:cNvPr>
            <p:cNvGrpSpPr/>
            <p:nvPr/>
          </p:nvGrpSpPr>
          <p:grpSpPr>
            <a:xfrm>
              <a:off x="443992" y="4391671"/>
              <a:ext cx="5580000" cy="2429120"/>
              <a:chOff x="576594" y="5085224"/>
              <a:chExt cx="5580000" cy="2429120"/>
            </a:xfrm>
          </p:grpSpPr>
          <p:sp>
            <p:nvSpPr>
              <p:cNvPr id="12" name="Google Shape;412;p3">
                <a:extLst>
                  <a:ext uri="{FF2B5EF4-FFF2-40B4-BE49-F238E27FC236}">
                    <a16:creationId xmlns:a16="http://schemas.microsoft.com/office/drawing/2014/main" id="{80AE9B0B-04F6-14D5-C0D4-6E9212858A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6594" y="5498344"/>
                <a:ext cx="5580000" cy="20160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Képes kezelni és elkülöníteni a zajt / kilógó értékeket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Nem kell előre megadni a klaszterek számát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Komplex alakú klaszterek megtalálására is képes</a:t>
                </a:r>
              </a:p>
            </p:txBody>
          </p:sp>
          <p:sp>
            <p:nvSpPr>
              <p:cNvPr id="10" name="Google Shape;412;p3">
                <a:extLst>
                  <a:ext uri="{FF2B5EF4-FFF2-40B4-BE49-F238E27FC236}">
                    <a16:creationId xmlns:a16="http://schemas.microsoft.com/office/drawing/2014/main" id="{DF8290DA-B389-A11D-4448-E526DE24F2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6594" y="5085224"/>
                <a:ext cx="558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buSzPts val="2800"/>
                  <a:buFont typeface="Arial" panose="020B0604020202020204" pitchFamily="34" charset="0"/>
                  <a:buNone/>
                </a:pPr>
                <a:r>
                  <a:rPr lang="hu-HU" b="1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Előnye</a:t>
                </a:r>
                <a:endParaRPr lang="hu-HU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4" name="Csoportba foglalás 13">
              <a:extLst>
                <a:ext uri="{FF2B5EF4-FFF2-40B4-BE49-F238E27FC236}">
                  <a16:creationId xmlns:a16="http://schemas.microsoft.com/office/drawing/2014/main" id="{6DF2690E-5E3B-964A-52BB-CDD7A2678D15}"/>
                </a:ext>
              </a:extLst>
            </p:cNvPr>
            <p:cNvGrpSpPr/>
            <p:nvPr/>
          </p:nvGrpSpPr>
          <p:grpSpPr>
            <a:xfrm>
              <a:off x="6168008" y="4391671"/>
              <a:ext cx="5580000" cy="2429120"/>
              <a:chOff x="6278421" y="5085224"/>
              <a:chExt cx="5580000" cy="2429120"/>
            </a:xfrm>
          </p:grpSpPr>
          <p:sp>
            <p:nvSpPr>
              <p:cNvPr id="11" name="Google Shape;412;p3">
                <a:extLst>
                  <a:ext uri="{FF2B5EF4-FFF2-40B4-BE49-F238E27FC236}">
                    <a16:creationId xmlns:a16="http://schemas.microsoft.com/office/drawing/2014/main" id="{81DBD592-BB78-FF0C-F9FA-8E5DBD295B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78421" y="5085224"/>
                <a:ext cx="558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defPPr>
                  <a:defRPr lang="hu-HU"/>
                </a:defPPr>
                <a:lvl1pPr lvl="0" indent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ts val="2800"/>
                  <a:buFont typeface="Arial" panose="020B0604020202020204" pitchFamily="34" charset="0"/>
                  <a:buNone/>
                  <a:defRPr sz="2800" b="1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914400" lvl="1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/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r>
                  <a:rPr lang="hu-HU" dirty="0"/>
                  <a:t>Hátránya</a:t>
                </a:r>
              </a:p>
            </p:txBody>
          </p:sp>
          <p:sp>
            <p:nvSpPr>
              <p:cNvPr id="13" name="Google Shape;412;p3">
                <a:extLst>
                  <a:ext uri="{FF2B5EF4-FFF2-40B4-BE49-F238E27FC236}">
                    <a16:creationId xmlns:a16="http://schemas.microsoft.com/office/drawing/2014/main" id="{8CAC2181-5DDB-44F4-8502-EFDA479AE7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78421" y="5498344"/>
                <a:ext cx="5580000" cy="20160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Autofit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Nehéz lehet megállapítani az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epsilon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és min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sample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points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paraméterek optimális értékét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Nem kezeli jól ha olyan klasztereink vannak, amiken belül eltérő lehet a sűrűség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Magas a memóriaigénye, így nagy mennyiségű adatra nem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skálázódik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jól</a:t>
                </a:r>
              </a:p>
            </p:txBody>
          </p:sp>
        </p:grpSp>
      </p:grpSp>
      <p:grpSp>
        <p:nvGrpSpPr>
          <p:cNvPr id="34" name="Csoportba foglalás 33">
            <a:extLst>
              <a:ext uri="{FF2B5EF4-FFF2-40B4-BE49-F238E27FC236}">
                <a16:creationId xmlns:a16="http://schemas.microsoft.com/office/drawing/2014/main" id="{18656CC8-5499-9387-96EF-9CB622CC5BA5}"/>
              </a:ext>
            </a:extLst>
          </p:cNvPr>
          <p:cNvGrpSpPr/>
          <p:nvPr/>
        </p:nvGrpSpPr>
        <p:grpSpPr>
          <a:xfrm>
            <a:off x="443535" y="1352057"/>
            <a:ext cx="11304473" cy="2653007"/>
            <a:chOff x="443535" y="1640088"/>
            <a:chExt cx="11304473" cy="2653007"/>
          </a:xfrm>
        </p:grpSpPr>
        <p:grpSp>
          <p:nvGrpSpPr>
            <p:cNvPr id="31" name="Csoportba foglalás 30">
              <a:extLst>
                <a:ext uri="{FF2B5EF4-FFF2-40B4-BE49-F238E27FC236}">
                  <a16:creationId xmlns:a16="http://schemas.microsoft.com/office/drawing/2014/main" id="{63105AD4-E013-9CDB-826F-00175AFFF992}"/>
                </a:ext>
              </a:extLst>
            </p:cNvPr>
            <p:cNvGrpSpPr/>
            <p:nvPr/>
          </p:nvGrpSpPr>
          <p:grpSpPr>
            <a:xfrm>
              <a:off x="443535" y="1640088"/>
              <a:ext cx="3600000" cy="2653007"/>
              <a:chOff x="443535" y="1640088"/>
              <a:chExt cx="3600000" cy="2653007"/>
            </a:xfrm>
          </p:grpSpPr>
          <p:sp>
            <p:nvSpPr>
              <p:cNvPr id="18" name="Google Shape;412;p3">
                <a:extLst>
                  <a:ext uri="{FF2B5EF4-FFF2-40B4-BE49-F238E27FC236}">
                    <a16:creationId xmlns:a16="http://schemas.microsoft.com/office/drawing/2014/main" id="{33647073-A553-5420-B877-D6FEE22C73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535" y="2097095"/>
                <a:ext cx="3600000" cy="21960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Magas adatsűrűségű területek összekötése</a:t>
                </a:r>
              </a:p>
            </p:txBody>
          </p:sp>
          <p:sp>
            <p:nvSpPr>
              <p:cNvPr id="19" name="Google Shape;412;p3">
                <a:extLst>
                  <a:ext uri="{FF2B5EF4-FFF2-40B4-BE49-F238E27FC236}">
                    <a16:creationId xmlns:a16="http://schemas.microsoft.com/office/drawing/2014/main" id="{E86F3772-E066-9D12-6DE2-4820927FFD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535" y="1640088"/>
                <a:ext cx="360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buSzPts val="2800"/>
                  <a:buFont typeface="Arial" panose="020B0604020202020204" pitchFamily="34" charset="0"/>
                  <a:buNone/>
                </a:pPr>
                <a:r>
                  <a:rPr lang="hu-HU" b="1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Módszer</a:t>
                </a:r>
                <a:endParaRPr lang="hu-HU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2" name="Csoportba foglalás 31">
              <a:extLst>
                <a:ext uri="{FF2B5EF4-FFF2-40B4-BE49-F238E27FC236}">
                  <a16:creationId xmlns:a16="http://schemas.microsoft.com/office/drawing/2014/main" id="{223C1CCB-86F6-C99F-0322-86B0FBDA438D}"/>
                </a:ext>
              </a:extLst>
            </p:cNvPr>
            <p:cNvGrpSpPr/>
            <p:nvPr/>
          </p:nvGrpSpPr>
          <p:grpSpPr>
            <a:xfrm>
              <a:off x="4295772" y="1640088"/>
              <a:ext cx="3600000" cy="2653007"/>
              <a:chOff x="4295772" y="1640088"/>
              <a:chExt cx="3600000" cy="2653007"/>
            </a:xfrm>
          </p:grpSpPr>
          <p:sp>
            <p:nvSpPr>
              <p:cNvPr id="21" name="Google Shape;412;p3">
                <a:extLst>
                  <a:ext uri="{FF2B5EF4-FFF2-40B4-BE49-F238E27FC236}">
                    <a16:creationId xmlns:a16="http://schemas.microsoft.com/office/drawing/2014/main" id="{58440DC8-5570-B99C-FA89-0C138C80F1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5772" y="1640088"/>
                <a:ext cx="360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defPPr>
                  <a:defRPr lang="hu-HU"/>
                </a:defPPr>
                <a:lvl1pPr lvl="0" indent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ts val="2800"/>
                  <a:buFont typeface="Arial" panose="020B0604020202020204" pitchFamily="34" charset="0"/>
                  <a:buNone/>
                  <a:defRPr sz="2800" b="1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914400" lvl="1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/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r>
                  <a:rPr lang="hu-HU" b="1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Paraméterek</a:t>
                </a:r>
                <a:endParaRPr lang="hu-HU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" name="Google Shape;412;p3">
                <a:extLst>
                  <a:ext uri="{FF2B5EF4-FFF2-40B4-BE49-F238E27FC236}">
                    <a16:creationId xmlns:a16="http://schemas.microsoft.com/office/drawing/2014/main" id="{E4B909D3-E4A7-F594-FE8B-A462162B69F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5772" y="2097095"/>
                <a:ext cx="3600000" cy="21960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 lnSpcReduction="10000"/>
              </a:bodyPr>
              <a:lstStyle>
                <a:defPPr>
                  <a:defRPr lang="hu-HU"/>
                </a:defPPr>
                <a:lvl1pPr marL="457200" lvl="0" indent="-34290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/>
                </a:lvl1pPr>
                <a:lvl2pPr marL="273050" lvl="1" indent="-263525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>
                    <a:solidFill>
                      <a:schemeClr val="accent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pPr lvl="1"/>
                <a:r>
                  <a:rPr lang="hu-HU" dirty="0" err="1"/>
                  <a:t>Epsilon</a:t>
                </a:r>
                <a:r>
                  <a:rPr lang="hu-HU" dirty="0"/>
                  <a:t>:</a:t>
                </a:r>
                <a:r>
                  <a:rPr lang="hu-HU" dirty="0">
                    <a:solidFill>
                      <a:schemeClr val="tx1"/>
                    </a:solidFill>
                  </a:rPr>
                  <a:t> Két adatpont közötti maximális távolság, ami mellett még szomszédoknak tekintjük őket (így ugyanabba a klaszterbe tartoznak)</a:t>
                </a:r>
              </a:p>
              <a:p>
                <a:pPr lvl="1"/>
                <a:r>
                  <a:rPr lang="hu-HU" dirty="0"/>
                  <a:t>Min. </a:t>
                </a:r>
                <a:r>
                  <a:rPr lang="hu-HU" dirty="0" err="1"/>
                  <a:t>sample</a:t>
                </a:r>
                <a:r>
                  <a:rPr lang="hu-HU" dirty="0"/>
                  <a:t> </a:t>
                </a:r>
                <a:r>
                  <a:rPr lang="hu-HU" dirty="0" err="1"/>
                  <a:t>points</a:t>
                </a:r>
                <a:r>
                  <a:rPr lang="hu-HU" dirty="0"/>
                  <a:t>: </a:t>
                </a:r>
                <a:r>
                  <a:rPr lang="hu-HU" dirty="0">
                    <a:solidFill>
                      <a:schemeClr val="tx1"/>
                    </a:solidFill>
                  </a:rPr>
                  <a:t>Minimum elemszám, ami sűrű területet alkot (vagyis klasztert)</a:t>
                </a:r>
              </a:p>
            </p:txBody>
          </p:sp>
        </p:grpSp>
        <p:grpSp>
          <p:nvGrpSpPr>
            <p:cNvPr id="33" name="Csoportba foglalás 32">
              <a:extLst>
                <a:ext uri="{FF2B5EF4-FFF2-40B4-BE49-F238E27FC236}">
                  <a16:creationId xmlns:a16="http://schemas.microsoft.com/office/drawing/2014/main" id="{9B5CE21D-5F09-C23F-B38C-1EA3B54EEDB4}"/>
                </a:ext>
              </a:extLst>
            </p:cNvPr>
            <p:cNvGrpSpPr/>
            <p:nvPr/>
          </p:nvGrpSpPr>
          <p:grpSpPr>
            <a:xfrm>
              <a:off x="8148008" y="1640088"/>
              <a:ext cx="3600000" cy="2653007"/>
              <a:chOff x="8148008" y="1640088"/>
              <a:chExt cx="3600000" cy="2653007"/>
            </a:xfrm>
          </p:grpSpPr>
          <p:sp>
            <p:nvSpPr>
              <p:cNvPr id="20" name="Google Shape;412;p3">
                <a:extLst>
                  <a:ext uri="{FF2B5EF4-FFF2-40B4-BE49-F238E27FC236}">
                    <a16:creationId xmlns:a16="http://schemas.microsoft.com/office/drawing/2014/main" id="{6CC30E25-A14D-F748-FAAB-6C4C7C1057A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8008" y="1640088"/>
                <a:ext cx="360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defPPr>
                  <a:defRPr lang="hu-HU"/>
                </a:defPPr>
                <a:lvl1pPr lvl="0" indent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ts val="2800"/>
                  <a:buFont typeface="Arial" panose="020B0604020202020204" pitchFamily="34" charset="0"/>
                  <a:buNone/>
                  <a:defRPr sz="2800" b="1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914400" lvl="1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/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r>
                  <a:rPr lang="hu-HU" dirty="0"/>
                  <a:t>Eredmény</a:t>
                </a:r>
              </a:p>
            </p:txBody>
          </p:sp>
          <p:sp>
            <p:nvSpPr>
              <p:cNvPr id="23" name="Google Shape;412;p3">
                <a:extLst>
                  <a:ext uri="{FF2B5EF4-FFF2-40B4-BE49-F238E27FC236}">
                    <a16:creationId xmlns:a16="http://schemas.microsoft.com/office/drawing/2014/main" id="{5228A636-FF53-D9F7-8B34-40E635E7D6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8008" y="2097095"/>
                <a:ext cx="3600000" cy="21960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/>
              </a:bodyPr>
              <a:lstStyle>
                <a:defPPr>
                  <a:defRPr lang="hu-HU"/>
                </a:defPPr>
                <a:lvl1pPr marL="457200" lvl="0" indent="-34290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/>
                </a:lvl1pPr>
                <a:lvl2pPr marL="273050" lvl="1" indent="-263525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pPr lvl="1"/>
                <a:r>
                  <a:rPr lang="hu-HU" dirty="0"/>
                  <a:t>Klaszterek</a:t>
                </a:r>
              </a:p>
              <a:p>
                <a:pPr lvl="1"/>
                <a:r>
                  <a:rPr lang="hu-HU" dirty="0"/>
                  <a:t>Kilógó értékek</a:t>
                </a:r>
              </a:p>
            </p:txBody>
          </p:sp>
        </p:grpSp>
      </p:grpSp>
      <p:sp>
        <p:nvSpPr>
          <p:cNvPr id="7" name="Google Shape;412;p3">
            <a:extLst>
              <a:ext uri="{FF2B5EF4-FFF2-40B4-BE49-F238E27FC236}">
                <a16:creationId xmlns:a16="http://schemas.microsoft.com/office/drawing/2014/main" id="{CC02777C-5C22-2CA7-EC77-EE6A26EEF75F}"/>
              </a:ext>
            </a:extLst>
          </p:cNvPr>
          <p:cNvSpPr txBox="1">
            <a:spLocks/>
          </p:cNvSpPr>
          <p:nvPr/>
        </p:nvSpPr>
        <p:spPr>
          <a:xfrm>
            <a:off x="475889" y="692696"/>
            <a:ext cx="11271890" cy="360000"/>
          </a:xfrm>
          <a:prstGeom prst="roundRect">
            <a:avLst/>
          </a:prstGeom>
          <a:noFill/>
          <a:ln w="12700">
            <a:noFill/>
            <a:prstDash val="dash"/>
          </a:ln>
        </p:spPr>
        <p:txBody>
          <a:bodyPr spcFirstLastPara="1" vert="horz" wrap="square" lIns="91425" tIns="45700" rIns="91425" bIns="45700" rtlCol="0" anchor="t" anchorCtr="0">
            <a:normAutofit fontScale="92500" lnSpcReduction="1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lvl="1" indent="0">
              <a:buNone/>
            </a:pP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DBSCAN =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Density-based spatial clustering of applications with noise</a:t>
            </a:r>
            <a:endParaRPr lang="hu-HU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223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Csoportba foglalás 41">
            <a:extLst>
              <a:ext uri="{FF2B5EF4-FFF2-40B4-BE49-F238E27FC236}">
                <a16:creationId xmlns:a16="http://schemas.microsoft.com/office/drawing/2014/main" id="{5046CE2D-6C5A-4AD2-B6BF-DAD8A9E73D65}"/>
              </a:ext>
            </a:extLst>
          </p:cNvPr>
          <p:cNvGrpSpPr/>
          <p:nvPr/>
        </p:nvGrpSpPr>
        <p:grpSpPr>
          <a:xfrm>
            <a:off x="7107065" y="1126819"/>
            <a:ext cx="4950233" cy="5036411"/>
            <a:chOff x="12576604" y="-2271062"/>
            <a:chExt cx="4950233" cy="5036411"/>
          </a:xfrm>
        </p:grpSpPr>
        <p:grpSp>
          <p:nvGrpSpPr>
            <p:cNvPr id="29" name="Csoportba foglalás 28">
              <a:extLst>
                <a:ext uri="{FF2B5EF4-FFF2-40B4-BE49-F238E27FC236}">
                  <a16:creationId xmlns:a16="http://schemas.microsoft.com/office/drawing/2014/main" id="{D06DCF8C-D497-0554-7D1D-5E10FD369909}"/>
                </a:ext>
              </a:extLst>
            </p:cNvPr>
            <p:cNvGrpSpPr/>
            <p:nvPr/>
          </p:nvGrpSpPr>
          <p:grpSpPr>
            <a:xfrm>
              <a:off x="12576604" y="-1914651"/>
              <a:ext cx="4950233" cy="4680000"/>
              <a:chOff x="12360696" y="-1914651"/>
              <a:chExt cx="4950233" cy="4680000"/>
            </a:xfrm>
          </p:grpSpPr>
          <p:pic>
            <p:nvPicPr>
              <p:cNvPr id="3" name="Google Shape;767;p70">
                <a:extLst>
                  <a:ext uri="{FF2B5EF4-FFF2-40B4-BE49-F238E27FC236}">
                    <a16:creationId xmlns:a16="http://schemas.microsoft.com/office/drawing/2014/main" id="{E0D8419E-849F-9BE5-18CA-D5CB80411FC2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12360696" y="-1914651"/>
                <a:ext cx="4950233" cy="468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8" name="Téglalap 27">
                <a:extLst>
                  <a:ext uri="{FF2B5EF4-FFF2-40B4-BE49-F238E27FC236}">
                    <a16:creationId xmlns:a16="http://schemas.microsoft.com/office/drawing/2014/main" id="{9763D3AD-8846-D443-91E9-2251AC08B9A5}"/>
                  </a:ext>
                </a:extLst>
              </p:cNvPr>
              <p:cNvSpPr/>
              <p:nvPr/>
            </p:nvSpPr>
            <p:spPr>
              <a:xfrm>
                <a:off x="12360812" y="2405349"/>
                <a:ext cx="4950000" cy="36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2000" b="1" dirty="0">
                    <a:solidFill>
                      <a:schemeClr val="accent1"/>
                    </a:solidFill>
                  </a:rPr>
                  <a:t>ε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1,	</a:t>
                </a:r>
                <a:r>
                  <a:rPr lang="hu-HU" sz="2000" b="1" dirty="0" err="1">
                    <a:solidFill>
                      <a:schemeClr val="accent1"/>
                    </a:solidFill>
                  </a:rPr>
                  <a:t>MinSamp.Pnts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4</a:t>
                </a:r>
              </a:p>
            </p:txBody>
          </p:sp>
        </p:grpSp>
        <p:sp>
          <p:nvSpPr>
            <p:cNvPr id="27" name="Téglalap 26">
              <a:extLst>
                <a:ext uri="{FF2B5EF4-FFF2-40B4-BE49-F238E27FC236}">
                  <a16:creationId xmlns:a16="http://schemas.microsoft.com/office/drawing/2014/main" id="{200B781C-416B-A77D-7DAD-9F9A6A760E65}"/>
                </a:ext>
              </a:extLst>
            </p:cNvPr>
            <p:cNvSpPr/>
            <p:nvPr/>
          </p:nvSpPr>
          <p:spPr>
            <a:xfrm>
              <a:off x="12576720" y="-2271062"/>
              <a:ext cx="4950000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000" b="1" dirty="0">
                  <a:solidFill>
                    <a:schemeClr val="accent1"/>
                  </a:solidFill>
                </a:rPr>
                <a:t>Egy random pont kiválasztása </a:t>
              </a:r>
              <a:br>
                <a:rPr lang="hu-HU" sz="2000" b="1" dirty="0">
                  <a:solidFill>
                    <a:schemeClr val="accent1"/>
                  </a:solidFill>
                </a:rPr>
              </a:br>
              <a:r>
                <a:rPr lang="hu-HU" dirty="0">
                  <a:solidFill>
                    <a:schemeClr val="accent1"/>
                  </a:solidFill>
                </a:rPr>
                <a:t>(a még meg nem vizsgáltak közül)</a:t>
              </a:r>
              <a:endParaRPr lang="hu-HU" sz="1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32" name="Google Shape;632;p59"/>
          <p:cNvSpPr txBox="1">
            <a:spLocks noGrp="1"/>
          </p:cNvSpPr>
          <p:nvPr>
            <p:ph type="body" idx="1"/>
          </p:nvPr>
        </p:nvSpPr>
        <p:spPr>
          <a:xfrm>
            <a:off x="447357" y="1123762"/>
            <a:ext cx="6875400" cy="53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/>
          <a:p>
            <a:pPr marL="360363" lvl="0" indent="-28098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Kezdőpont kiválasztása</a:t>
            </a:r>
          </a:p>
        </p:txBody>
      </p:sp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DBSCAN – Működés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Google Shape;632;p59">
            <a:extLst>
              <a:ext uri="{FF2B5EF4-FFF2-40B4-BE49-F238E27FC236}">
                <a16:creationId xmlns:a16="http://schemas.microsoft.com/office/drawing/2014/main" id="{0E430C28-A0BE-EF27-656C-849BF863632E}"/>
              </a:ext>
            </a:extLst>
          </p:cNvPr>
          <p:cNvSpPr txBox="1">
            <a:spLocks/>
          </p:cNvSpPr>
          <p:nvPr/>
        </p:nvSpPr>
        <p:spPr>
          <a:xfrm>
            <a:off x="447357" y="1580181"/>
            <a:ext cx="6875400" cy="101041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273050">
              <a:buClr>
                <a:schemeClr val="dk1"/>
              </a:buClr>
              <a:buFont typeface="+mj-lt"/>
              <a:buAutoNum type="arabicPeriod" startAt="2"/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Feltételvizsgálat</a:t>
            </a:r>
          </a:p>
          <a:p>
            <a:pPr marL="536575" lvl="1" indent="-263525">
              <a:spcBef>
                <a:spcPts val="300"/>
              </a:spcBef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Van 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távolságon belül legalább </a:t>
            </a:r>
            <a:r>
              <a:rPr lang="hu-H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min.samp.pnts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mennyiségű pont </a:t>
            </a:r>
            <a:b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(tehát van-e elég pontunk egy klaszter kialakításához)? </a:t>
            </a:r>
          </a:p>
        </p:txBody>
      </p:sp>
      <p:grpSp>
        <p:nvGrpSpPr>
          <p:cNvPr id="39" name="Csoportba foglalás 38">
            <a:extLst>
              <a:ext uri="{FF2B5EF4-FFF2-40B4-BE49-F238E27FC236}">
                <a16:creationId xmlns:a16="http://schemas.microsoft.com/office/drawing/2014/main" id="{B82FEDF9-5E6C-6F69-C04F-66BE9BF12544}"/>
              </a:ext>
            </a:extLst>
          </p:cNvPr>
          <p:cNvGrpSpPr/>
          <p:nvPr/>
        </p:nvGrpSpPr>
        <p:grpSpPr>
          <a:xfrm>
            <a:off x="7107065" y="1126819"/>
            <a:ext cx="4950233" cy="5034485"/>
            <a:chOff x="-3379103" y="7836410"/>
            <a:chExt cx="4950233" cy="5034485"/>
          </a:xfrm>
        </p:grpSpPr>
        <p:grpSp>
          <p:nvGrpSpPr>
            <p:cNvPr id="37" name="Csoportba foglalás 36">
              <a:extLst>
                <a:ext uri="{FF2B5EF4-FFF2-40B4-BE49-F238E27FC236}">
                  <a16:creationId xmlns:a16="http://schemas.microsoft.com/office/drawing/2014/main" id="{7191DA45-2A43-7AAB-E0E9-27FDE50DCFAD}"/>
                </a:ext>
              </a:extLst>
            </p:cNvPr>
            <p:cNvGrpSpPr/>
            <p:nvPr/>
          </p:nvGrpSpPr>
          <p:grpSpPr>
            <a:xfrm>
              <a:off x="-3379103" y="8190895"/>
              <a:ext cx="4950233" cy="4680000"/>
              <a:chOff x="-4252682" y="8397552"/>
              <a:chExt cx="4950233" cy="4680000"/>
            </a:xfrm>
          </p:grpSpPr>
          <p:pic>
            <p:nvPicPr>
              <p:cNvPr id="10" name="Google Shape;777;p71">
                <a:extLst>
                  <a:ext uri="{FF2B5EF4-FFF2-40B4-BE49-F238E27FC236}">
                    <a16:creationId xmlns:a16="http://schemas.microsoft.com/office/drawing/2014/main" id="{7F48488B-6480-8AFA-270F-65A0A5E37ADA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-4252682" y="8397552"/>
                <a:ext cx="4950233" cy="468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4" name="Téglalap 33">
                <a:extLst>
                  <a:ext uri="{FF2B5EF4-FFF2-40B4-BE49-F238E27FC236}">
                    <a16:creationId xmlns:a16="http://schemas.microsoft.com/office/drawing/2014/main" id="{820254B4-ACE5-6293-DAE2-BA7FE60D2D47}"/>
                  </a:ext>
                </a:extLst>
              </p:cNvPr>
              <p:cNvSpPr/>
              <p:nvPr/>
            </p:nvSpPr>
            <p:spPr>
              <a:xfrm>
                <a:off x="-4252566" y="12717552"/>
                <a:ext cx="4950000" cy="36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2000" b="1" dirty="0">
                    <a:solidFill>
                      <a:schemeClr val="accent1"/>
                    </a:solidFill>
                  </a:rPr>
                  <a:t>ε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1, 	</a:t>
                </a:r>
                <a:r>
                  <a:rPr lang="hu-HU" sz="2000" b="1" dirty="0" err="1">
                    <a:solidFill>
                      <a:schemeClr val="accent1"/>
                    </a:solidFill>
                  </a:rPr>
                  <a:t>MinSamp.Pnts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4</a:t>
                </a:r>
              </a:p>
            </p:txBody>
          </p:sp>
        </p:grpSp>
        <p:sp>
          <p:nvSpPr>
            <p:cNvPr id="20" name="Téglalap 19">
              <a:extLst>
                <a:ext uri="{FF2B5EF4-FFF2-40B4-BE49-F238E27FC236}">
                  <a16:creationId xmlns:a16="http://schemas.microsoft.com/office/drawing/2014/main" id="{CF49EADC-8C27-31F3-A45E-17EB53F7E1F0}"/>
                </a:ext>
              </a:extLst>
            </p:cNvPr>
            <p:cNvSpPr/>
            <p:nvPr/>
          </p:nvSpPr>
          <p:spPr>
            <a:xfrm>
              <a:off x="-3378987" y="7836410"/>
              <a:ext cx="4950000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000" b="1" dirty="0">
                  <a:solidFill>
                    <a:schemeClr val="accent1"/>
                  </a:solidFill>
                </a:rPr>
                <a:t>Min. 4 pont a szomszédságban</a:t>
              </a:r>
              <a:endParaRPr lang="hu-HU" sz="16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0" name="Csoportba foglalás 39">
            <a:extLst>
              <a:ext uri="{FF2B5EF4-FFF2-40B4-BE49-F238E27FC236}">
                <a16:creationId xmlns:a16="http://schemas.microsoft.com/office/drawing/2014/main" id="{40F5B2F8-5989-D947-F816-2DDD45502053}"/>
              </a:ext>
            </a:extLst>
          </p:cNvPr>
          <p:cNvGrpSpPr/>
          <p:nvPr/>
        </p:nvGrpSpPr>
        <p:grpSpPr>
          <a:xfrm>
            <a:off x="7107036" y="1126819"/>
            <a:ext cx="4950233" cy="5033880"/>
            <a:chOff x="7251937" y="7683632"/>
            <a:chExt cx="4950233" cy="5033880"/>
          </a:xfrm>
        </p:grpSpPr>
        <p:grpSp>
          <p:nvGrpSpPr>
            <p:cNvPr id="33" name="Csoportba foglalás 32">
              <a:extLst>
                <a:ext uri="{FF2B5EF4-FFF2-40B4-BE49-F238E27FC236}">
                  <a16:creationId xmlns:a16="http://schemas.microsoft.com/office/drawing/2014/main" id="{216301E4-8CB0-DCC6-8E3A-96C9387C8BAF}"/>
                </a:ext>
              </a:extLst>
            </p:cNvPr>
            <p:cNvGrpSpPr/>
            <p:nvPr/>
          </p:nvGrpSpPr>
          <p:grpSpPr>
            <a:xfrm>
              <a:off x="7251937" y="8037512"/>
              <a:ext cx="4950233" cy="4680000"/>
              <a:chOff x="7433839" y="8037512"/>
              <a:chExt cx="4950233" cy="4680000"/>
            </a:xfrm>
          </p:grpSpPr>
          <p:pic>
            <p:nvPicPr>
              <p:cNvPr id="19" name="Google Shape;788;p72">
                <a:extLst>
                  <a:ext uri="{FF2B5EF4-FFF2-40B4-BE49-F238E27FC236}">
                    <a16:creationId xmlns:a16="http://schemas.microsoft.com/office/drawing/2014/main" id="{F9FD427F-F507-C15A-1FBB-E8B31680DEBC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7433839" y="8037512"/>
                <a:ext cx="4950233" cy="468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2" name="Téglalap 31">
                <a:extLst>
                  <a:ext uri="{FF2B5EF4-FFF2-40B4-BE49-F238E27FC236}">
                    <a16:creationId xmlns:a16="http://schemas.microsoft.com/office/drawing/2014/main" id="{4AB84E8A-1CEF-135B-739D-DF370CA435AE}"/>
                  </a:ext>
                </a:extLst>
              </p:cNvPr>
              <p:cNvSpPr/>
              <p:nvPr/>
            </p:nvSpPr>
            <p:spPr>
              <a:xfrm>
                <a:off x="7433955" y="12357512"/>
                <a:ext cx="4950000" cy="36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2000" b="1" dirty="0">
                    <a:solidFill>
                      <a:schemeClr val="accent1"/>
                    </a:solidFill>
                  </a:rPr>
                  <a:t>ε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1, 	</a:t>
                </a:r>
                <a:r>
                  <a:rPr lang="hu-HU" sz="2000" b="1" dirty="0" err="1">
                    <a:solidFill>
                      <a:schemeClr val="accent1"/>
                    </a:solidFill>
                  </a:rPr>
                  <a:t>MinSamp.Pnts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4</a:t>
                </a:r>
              </a:p>
            </p:txBody>
          </p:sp>
        </p:grpSp>
        <p:sp>
          <p:nvSpPr>
            <p:cNvPr id="8" name="Téglalap 7">
              <a:extLst>
                <a:ext uri="{FF2B5EF4-FFF2-40B4-BE49-F238E27FC236}">
                  <a16:creationId xmlns:a16="http://schemas.microsoft.com/office/drawing/2014/main" id="{D051A33D-6F29-E31A-52E5-FE7C42D7C385}"/>
                </a:ext>
              </a:extLst>
            </p:cNvPr>
            <p:cNvSpPr/>
            <p:nvPr/>
          </p:nvSpPr>
          <p:spPr>
            <a:xfrm>
              <a:off x="7252053" y="7683632"/>
              <a:ext cx="4950000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000" b="1" dirty="0">
                  <a:solidFill>
                    <a:schemeClr val="accent1"/>
                  </a:solidFill>
                </a:rPr>
                <a:t>Új klaszter létrehozása</a:t>
              </a:r>
              <a:endParaRPr lang="hu-HU" sz="1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3" name="Google Shape;632;p59">
            <a:extLst>
              <a:ext uri="{FF2B5EF4-FFF2-40B4-BE49-F238E27FC236}">
                <a16:creationId xmlns:a16="http://schemas.microsoft.com/office/drawing/2014/main" id="{32AD3428-13CC-A37F-86B0-DE386AF05817}"/>
              </a:ext>
            </a:extLst>
          </p:cNvPr>
          <p:cNvSpPr txBox="1">
            <a:spLocks/>
          </p:cNvSpPr>
          <p:nvPr/>
        </p:nvSpPr>
        <p:spPr>
          <a:xfrm>
            <a:off x="447357" y="2515922"/>
            <a:ext cx="6875400" cy="102777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268288">
              <a:lnSpc>
                <a:spcPct val="100000"/>
              </a:lnSpc>
              <a:buClr>
                <a:schemeClr val="dk1"/>
              </a:buClr>
              <a:buFont typeface="+mj-lt"/>
              <a:buAutoNum type="arabicPeriod" startAt="3"/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Szomszédos pontok klaszterhez rendelése</a:t>
            </a:r>
          </a:p>
          <a:p>
            <a:pPr marL="536575" lvl="1" indent="-263525">
              <a:spcBef>
                <a:spcPts val="300"/>
              </a:spcBef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 a feltétel teljesül, akkor a szomszédos pontokat a klaszterhez rendeljük</a:t>
            </a:r>
          </a:p>
        </p:txBody>
      </p:sp>
      <p:sp>
        <p:nvSpPr>
          <p:cNvPr id="45" name="Google Shape;632;p59">
            <a:extLst>
              <a:ext uri="{FF2B5EF4-FFF2-40B4-BE49-F238E27FC236}">
                <a16:creationId xmlns:a16="http://schemas.microsoft.com/office/drawing/2014/main" id="{17348F77-2216-275A-73DE-4BCE179883E0}"/>
              </a:ext>
            </a:extLst>
          </p:cNvPr>
          <p:cNvSpPr txBox="1">
            <a:spLocks/>
          </p:cNvSpPr>
          <p:nvPr/>
        </p:nvSpPr>
        <p:spPr>
          <a:xfrm>
            <a:off x="447357" y="4941168"/>
            <a:ext cx="6875400" cy="142250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269875">
              <a:lnSpc>
                <a:spcPct val="100000"/>
              </a:lnSpc>
              <a:buClr>
                <a:schemeClr val="dk1"/>
              </a:buClr>
              <a:buFont typeface="+mj-lt"/>
              <a:buAutoNum type="arabicPeriod" startAt="6"/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Továbblépés egy következő pontra</a:t>
            </a:r>
          </a:p>
          <a:p>
            <a:pPr marL="536575" lvl="1" indent="-263525">
              <a:lnSpc>
                <a:spcPct val="110000"/>
              </a:lnSpc>
              <a:spcBef>
                <a:spcPts val="300"/>
              </a:spcBef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 a feltétel nem teljesül, akkor továbbmegyünk egy következő pontra. Ha nem találunk olyan klasztert, amihez az adott pont tartozni tud, akkor „zaj” minősítést kap</a:t>
            </a:r>
          </a:p>
        </p:txBody>
      </p:sp>
      <p:sp>
        <p:nvSpPr>
          <p:cNvPr id="46" name="Google Shape;632;p59">
            <a:extLst>
              <a:ext uri="{FF2B5EF4-FFF2-40B4-BE49-F238E27FC236}">
                <a16:creationId xmlns:a16="http://schemas.microsoft.com/office/drawing/2014/main" id="{76ECFE2F-51C0-8846-2CC9-0BEF6903429E}"/>
              </a:ext>
            </a:extLst>
          </p:cNvPr>
          <p:cNvSpPr txBox="1">
            <a:spLocks/>
          </p:cNvSpPr>
          <p:nvPr/>
        </p:nvSpPr>
        <p:spPr>
          <a:xfrm>
            <a:off x="447357" y="3469016"/>
            <a:ext cx="6875400" cy="102777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269875">
              <a:lnSpc>
                <a:spcPct val="100000"/>
              </a:lnSpc>
              <a:buClr>
                <a:schemeClr val="dk1"/>
              </a:buClr>
              <a:buFont typeface="+mj-lt"/>
              <a:buAutoNum type="arabicPeriod" startAt="4"/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Új klaszterhatárpontokra vetített feltételvizsgálat</a:t>
            </a:r>
          </a:p>
          <a:p>
            <a:pPr marL="536575" lvl="1" indent="-263525">
              <a:spcBef>
                <a:spcPts val="300"/>
              </a:spcBef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Új klaszter határpontokra is megvizsgáljuk, hogy van-e 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távolságon belül elérhető pont, vagy sem. </a:t>
            </a:r>
          </a:p>
        </p:txBody>
      </p:sp>
      <p:sp>
        <p:nvSpPr>
          <p:cNvPr id="48" name="Google Shape;632;p59">
            <a:extLst>
              <a:ext uri="{FF2B5EF4-FFF2-40B4-BE49-F238E27FC236}">
                <a16:creationId xmlns:a16="http://schemas.microsoft.com/office/drawing/2014/main" id="{4298A7B4-4F15-83AC-B3D5-A1EBA181C53A}"/>
              </a:ext>
            </a:extLst>
          </p:cNvPr>
          <p:cNvSpPr txBox="1">
            <a:spLocks/>
          </p:cNvSpPr>
          <p:nvPr/>
        </p:nvSpPr>
        <p:spPr>
          <a:xfrm>
            <a:off x="447357" y="4422110"/>
            <a:ext cx="6875400" cy="59373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269875">
              <a:lnSpc>
                <a:spcPct val="100000"/>
              </a:lnSpc>
              <a:buClr>
                <a:schemeClr val="dk1"/>
              </a:buClr>
              <a:buFont typeface="+mj-lt"/>
              <a:buAutoNum type="arabicPeriod" startAt="5"/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Új szomszédos pontok klaszterhez adása</a:t>
            </a:r>
          </a:p>
        </p:txBody>
      </p:sp>
      <p:grpSp>
        <p:nvGrpSpPr>
          <p:cNvPr id="38" name="Csoportba foglalás 37">
            <a:extLst>
              <a:ext uri="{FF2B5EF4-FFF2-40B4-BE49-F238E27FC236}">
                <a16:creationId xmlns:a16="http://schemas.microsoft.com/office/drawing/2014/main" id="{3CCCB74D-A423-D6CF-F321-34201BB516AD}"/>
              </a:ext>
            </a:extLst>
          </p:cNvPr>
          <p:cNvGrpSpPr/>
          <p:nvPr/>
        </p:nvGrpSpPr>
        <p:grpSpPr>
          <a:xfrm>
            <a:off x="7107036" y="1126819"/>
            <a:ext cx="4950233" cy="5031199"/>
            <a:chOff x="1934507" y="9174464"/>
            <a:chExt cx="4950233" cy="5031199"/>
          </a:xfrm>
        </p:grpSpPr>
        <p:grpSp>
          <p:nvGrpSpPr>
            <p:cNvPr id="36" name="Csoportba foglalás 35">
              <a:extLst>
                <a:ext uri="{FF2B5EF4-FFF2-40B4-BE49-F238E27FC236}">
                  <a16:creationId xmlns:a16="http://schemas.microsoft.com/office/drawing/2014/main" id="{42A933C5-2424-804E-B963-1665293FB8E0}"/>
                </a:ext>
              </a:extLst>
            </p:cNvPr>
            <p:cNvGrpSpPr/>
            <p:nvPr/>
          </p:nvGrpSpPr>
          <p:grpSpPr>
            <a:xfrm>
              <a:off x="1934507" y="9525663"/>
              <a:ext cx="4950233" cy="4680000"/>
              <a:chOff x="1396921" y="7980641"/>
              <a:chExt cx="4950233" cy="4680000"/>
            </a:xfrm>
          </p:grpSpPr>
          <p:pic>
            <p:nvPicPr>
              <p:cNvPr id="21" name="Google Shape;798;p73">
                <a:extLst>
                  <a:ext uri="{FF2B5EF4-FFF2-40B4-BE49-F238E27FC236}">
                    <a16:creationId xmlns:a16="http://schemas.microsoft.com/office/drawing/2014/main" id="{9D599AB3-1183-96CA-0898-01C1306C1229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1396921" y="7980641"/>
                <a:ext cx="4950233" cy="468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5" name="Téglalap 34">
                <a:extLst>
                  <a:ext uri="{FF2B5EF4-FFF2-40B4-BE49-F238E27FC236}">
                    <a16:creationId xmlns:a16="http://schemas.microsoft.com/office/drawing/2014/main" id="{8F805431-51D0-0971-B175-F17A11DFD1A2}"/>
                  </a:ext>
                </a:extLst>
              </p:cNvPr>
              <p:cNvSpPr/>
              <p:nvPr/>
            </p:nvSpPr>
            <p:spPr>
              <a:xfrm>
                <a:off x="1397037" y="12300641"/>
                <a:ext cx="4950000" cy="36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2000" b="1" dirty="0">
                    <a:solidFill>
                      <a:schemeClr val="accent1"/>
                    </a:solidFill>
                  </a:rPr>
                  <a:t>ε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1, 	</a:t>
                </a:r>
                <a:r>
                  <a:rPr lang="hu-HU" sz="2000" b="1" dirty="0" err="1">
                    <a:solidFill>
                      <a:schemeClr val="accent1"/>
                    </a:solidFill>
                  </a:rPr>
                  <a:t>MinSamp.Pnts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4</a:t>
                </a:r>
              </a:p>
            </p:txBody>
          </p:sp>
        </p:grpSp>
        <p:sp>
          <p:nvSpPr>
            <p:cNvPr id="22" name="Téglalap 21">
              <a:extLst>
                <a:ext uri="{FF2B5EF4-FFF2-40B4-BE49-F238E27FC236}">
                  <a16:creationId xmlns:a16="http://schemas.microsoft.com/office/drawing/2014/main" id="{6B21825B-CEC1-4804-08B3-098BFDEFF716}"/>
                </a:ext>
              </a:extLst>
            </p:cNvPr>
            <p:cNvSpPr/>
            <p:nvPr/>
          </p:nvSpPr>
          <p:spPr>
            <a:xfrm>
              <a:off x="1934623" y="9174464"/>
              <a:ext cx="4950000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000" b="1" dirty="0">
                  <a:solidFill>
                    <a:schemeClr val="accent1"/>
                  </a:solidFill>
                </a:rPr>
                <a:t>Az új határpontok </a:t>
              </a:r>
              <a:r>
                <a:rPr lang="hu-HU" sz="2000" b="1" dirty="0" err="1">
                  <a:solidFill>
                    <a:schemeClr val="accent1"/>
                  </a:solidFill>
                </a:rPr>
                <a:t>szomszédainak</a:t>
              </a:r>
              <a:r>
                <a:rPr lang="hu-HU" sz="2000" b="1" dirty="0">
                  <a:solidFill>
                    <a:schemeClr val="accent1"/>
                  </a:solidFill>
                </a:rPr>
                <a:t> vizsgálata</a:t>
              </a:r>
              <a:endParaRPr lang="hu-HU" sz="16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1" name="Csoportba foglalás 40">
            <a:extLst>
              <a:ext uri="{FF2B5EF4-FFF2-40B4-BE49-F238E27FC236}">
                <a16:creationId xmlns:a16="http://schemas.microsoft.com/office/drawing/2014/main" id="{EBE02D84-3F0F-BACA-7DF2-7ED26B51C1D1}"/>
              </a:ext>
            </a:extLst>
          </p:cNvPr>
          <p:cNvGrpSpPr/>
          <p:nvPr/>
        </p:nvGrpSpPr>
        <p:grpSpPr>
          <a:xfrm>
            <a:off x="7107036" y="1126819"/>
            <a:ext cx="4950233" cy="5033328"/>
            <a:chOff x="12932686" y="7504184"/>
            <a:chExt cx="4950233" cy="5033328"/>
          </a:xfrm>
        </p:grpSpPr>
        <p:grpSp>
          <p:nvGrpSpPr>
            <p:cNvPr id="31" name="Csoportba foglalás 30">
              <a:extLst>
                <a:ext uri="{FF2B5EF4-FFF2-40B4-BE49-F238E27FC236}">
                  <a16:creationId xmlns:a16="http://schemas.microsoft.com/office/drawing/2014/main" id="{53DE636A-9084-3C96-4ABF-253C549E1106}"/>
                </a:ext>
              </a:extLst>
            </p:cNvPr>
            <p:cNvGrpSpPr/>
            <p:nvPr/>
          </p:nvGrpSpPr>
          <p:grpSpPr>
            <a:xfrm>
              <a:off x="12932686" y="7857512"/>
              <a:ext cx="4950233" cy="4680000"/>
              <a:chOff x="13224679" y="8037512"/>
              <a:chExt cx="4950233" cy="4680000"/>
            </a:xfrm>
          </p:grpSpPr>
          <p:pic>
            <p:nvPicPr>
              <p:cNvPr id="24" name="Google Shape;808;p74">
                <a:extLst>
                  <a:ext uri="{FF2B5EF4-FFF2-40B4-BE49-F238E27FC236}">
                    <a16:creationId xmlns:a16="http://schemas.microsoft.com/office/drawing/2014/main" id="{4FAC5911-D4F5-E0A6-0737-9A5EB095D70E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13224679" y="8037512"/>
                <a:ext cx="4950233" cy="468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0" name="Téglalap 29">
                <a:extLst>
                  <a:ext uri="{FF2B5EF4-FFF2-40B4-BE49-F238E27FC236}">
                    <a16:creationId xmlns:a16="http://schemas.microsoft.com/office/drawing/2014/main" id="{EF103CED-8B8F-B17A-AAD4-D3B101817311}"/>
                  </a:ext>
                </a:extLst>
              </p:cNvPr>
              <p:cNvSpPr/>
              <p:nvPr/>
            </p:nvSpPr>
            <p:spPr>
              <a:xfrm>
                <a:off x="13224795" y="12357512"/>
                <a:ext cx="4950000" cy="36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l-GR" sz="2000" b="1" dirty="0">
                    <a:solidFill>
                      <a:schemeClr val="accent1"/>
                    </a:solidFill>
                  </a:rPr>
                  <a:t>ε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1,	</a:t>
                </a:r>
                <a:r>
                  <a:rPr lang="hu-HU" sz="2000" b="1" dirty="0" err="1">
                    <a:solidFill>
                      <a:schemeClr val="accent1"/>
                    </a:solidFill>
                  </a:rPr>
                  <a:t>MinSamp.Pnts</a:t>
                </a:r>
                <a:r>
                  <a:rPr lang="hu-HU" sz="2000" b="1" dirty="0">
                    <a:solidFill>
                      <a:schemeClr val="accent1"/>
                    </a:solidFill>
                  </a:rPr>
                  <a:t> = 4</a:t>
                </a:r>
              </a:p>
            </p:txBody>
          </p:sp>
        </p:grpSp>
        <p:sp>
          <p:nvSpPr>
            <p:cNvPr id="26" name="Téglalap 25">
              <a:extLst>
                <a:ext uri="{FF2B5EF4-FFF2-40B4-BE49-F238E27FC236}">
                  <a16:creationId xmlns:a16="http://schemas.microsoft.com/office/drawing/2014/main" id="{902BA381-7790-B8C5-639A-27307F0C425D}"/>
                </a:ext>
              </a:extLst>
            </p:cNvPr>
            <p:cNvSpPr/>
            <p:nvPr/>
          </p:nvSpPr>
          <p:spPr>
            <a:xfrm>
              <a:off x="12932802" y="7504184"/>
              <a:ext cx="4950000" cy="57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000" b="1" dirty="0">
                  <a:solidFill>
                    <a:schemeClr val="accent1"/>
                  </a:solidFill>
                </a:rPr>
                <a:t>Új pontok klaszterhez rendelése</a:t>
              </a:r>
              <a:endParaRPr lang="hu-HU" sz="1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9" name="Ellipszis 48">
            <a:extLst>
              <a:ext uri="{FF2B5EF4-FFF2-40B4-BE49-F238E27FC236}">
                <a16:creationId xmlns:a16="http://schemas.microsoft.com/office/drawing/2014/main" id="{232B8D45-05B0-566F-38EF-71E63117B1F9}"/>
              </a:ext>
            </a:extLst>
          </p:cNvPr>
          <p:cNvSpPr/>
          <p:nvPr/>
        </p:nvSpPr>
        <p:spPr>
          <a:xfrm>
            <a:off x="8052916" y="2143684"/>
            <a:ext cx="288000" cy="28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Ellipszis 1">
            <a:extLst>
              <a:ext uri="{FF2B5EF4-FFF2-40B4-BE49-F238E27FC236}">
                <a16:creationId xmlns:a16="http://schemas.microsoft.com/office/drawing/2014/main" id="{76472C09-3F6A-53C9-BDDF-61DCC64CF7D4}"/>
              </a:ext>
            </a:extLst>
          </p:cNvPr>
          <p:cNvSpPr/>
          <p:nvPr/>
        </p:nvSpPr>
        <p:spPr>
          <a:xfrm>
            <a:off x="10605165" y="4448465"/>
            <a:ext cx="288000" cy="28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Ellipszis 4">
            <a:extLst>
              <a:ext uri="{FF2B5EF4-FFF2-40B4-BE49-F238E27FC236}">
                <a16:creationId xmlns:a16="http://schemas.microsoft.com/office/drawing/2014/main" id="{59CC32D4-E246-E38C-37CE-E562F144412A}"/>
              </a:ext>
            </a:extLst>
          </p:cNvPr>
          <p:cNvSpPr/>
          <p:nvPr/>
        </p:nvSpPr>
        <p:spPr>
          <a:xfrm>
            <a:off x="11142641" y="4501044"/>
            <a:ext cx="288000" cy="28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A68B06BA-1987-8CF4-BE99-4F151928037E}"/>
              </a:ext>
            </a:extLst>
          </p:cNvPr>
          <p:cNvSpPr/>
          <p:nvPr/>
        </p:nvSpPr>
        <p:spPr>
          <a:xfrm>
            <a:off x="10876911" y="4739333"/>
            <a:ext cx="288000" cy="28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46E9B61B-414E-2C8C-B938-E63F34E36DA9}"/>
              </a:ext>
            </a:extLst>
          </p:cNvPr>
          <p:cNvSpPr/>
          <p:nvPr/>
        </p:nvSpPr>
        <p:spPr>
          <a:xfrm>
            <a:off x="7680175" y="3399692"/>
            <a:ext cx="1760885" cy="2195353"/>
          </a:xfrm>
          <a:prstGeom prst="ellipse">
            <a:avLst/>
          </a:prstGeom>
          <a:solidFill>
            <a:srgbClr val="0000FF">
              <a:alpha val="10196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B09F302C-E2C5-09AE-4414-83D07C8756CB}"/>
              </a:ext>
            </a:extLst>
          </p:cNvPr>
          <p:cNvSpPr/>
          <p:nvPr/>
        </p:nvSpPr>
        <p:spPr>
          <a:xfrm>
            <a:off x="9995033" y="2174189"/>
            <a:ext cx="1206950" cy="1252945"/>
          </a:xfrm>
          <a:prstGeom prst="ellipse">
            <a:avLst/>
          </a:prstGeom>
          <a:solidFill>
            <a:srgbClr val="0000FF">
              <a:alpha val="10196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806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" grpId="0"/>
      <p:bldP spid="45" grpId="0"/>
      <p:bldP spid="46" grpId="0"/>
      <p:bldP spid="48" grpId="0"/>
      <p:bldP spid="49" grpId="0" animBg="1"/>
      <p:bldP spid="2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59"/>
          <p:cNvSpPr txBox="1">
            <a:spLocks noGrp="1"/>
          </p:cNvSpPr>
          <p:nvPr>
            <p:ph type="body" idx="1"/>
          </p:nvPr>
        </p:nvSpPr>
        <p:spPr>
          <a:xfrm>
            <a:off x="492840" y="1047508"/>
            <a:ext cx="6971312" cy="3893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3050" indent="-193675">
              <a:buClr>
                <a:schemeClr val="dk1"/>
              </a:buClr>
            </a:pPr>
            <a:r>
              <a:rPr lang="hu-HU" sz="2000" b="1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Epsilon</a:t>
            </a: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l-GR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Mértékét az adatok alapján kell meghatározni</a:t>
            </a: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20725" lvl="2" indent="-176213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Túl alacsony 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az adatok nagyrésze nem lesz klaszterekhez rendelve</a:t>
            </a:r>
          </a:p>
          <a:p>
            <a:pPr marL="720725" lvl="2" indent="-176213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Túl magas  az adatok nagyrésze ugyanahhoz a klaszterhez lesz rendelve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K-távolság diagram (K-</a:t>
            </a:r>
            <a:r>
              <a:rPr lang="hu-H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distance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diagram)</a:t>
            </a:r>
          </a:p>
          <a:p>
            <a:pPr marL="720725" lvl="2" indent="-176213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Kmeans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-es könyök diagramhoz hasonló elven működik</a:t>
            </a:r>
          </a:p>
          <a:p>
            <a:pPr marL="720725" lvl="2" indent="-176213">
              <a:buClr>
                <a:schemeClr val="dk1"/>
              </a:buClr>
            </a:pP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Távolságok kiszámítása: 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Minden adatpontra kiszámítjuk a legközelebbi k szomszéd távolságát (K = min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sample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points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20725" lvl="2" indent="-176213">
              <a:buClr>
                <a:schemeClr val="dk1"/>
              </a:buClr>
            </a:pP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Rendezés és ábrázolás: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Távolság szerinti növekvő sorrendnek megfelelően ábrázoljuk</a:t>
            </a:r>
          </a:p>
          <a:p>
            <a:pPr marL="720725" lvl="2" indent="-176213">
              <a:buClr>
                <a:schemeClr val="dk1"/>
              </a:buClr>
            </a:pP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"Könyök" megkeresése: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ahol a távolságok hirtelen növekedni kezdenek, ott (vagy a körül) lesz az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epsilon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optimális értéke</a:t>
            </a:r>
          </a:p>
          <a:p>
            <a:pPr marL="904875" lvl="2" indent="-184150">
              <a:buClr>
                <a:schemeClr val="dk1"/>
              </a:buClr>
            </a:pPr>
            <a:endParaRPr lang="hu-HU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04875" lvl="2" indent="-184150">
              <a:buClr>
                <a:schemeClr val="dk1"/>
              </a:buClr>
            </a:pPr>
            <a:endParaRPr lang="hu-HU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1524766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DBSCAN – Paraméterek meghatározása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Google Shape;632;p59">
            <a:extLst>
              <a:ext uri="{FF2B5EF4-FFF2-40B4-BE49-F238E27FC236}">
                <a16:creationId xmlns:a16="http://schemas.microsoft.com/office/drawing/2014/main" id="{40BE1BCF-E1F1-0813-9989-AB0BD22E0812}"/>
              </a:ext>
            </a:extLst>
          </p:cNvPr>
          <p:cNvSpPr txBox="1">
            <a:spLocks/>
          </p:cNvSpPr>
          <p:nvPr/>
        </p:nvSpPr>
        <p:spPr>
          <a:xfrm>
            <a:off x="475890" y="4827670"/>
            <a:ext cx="11524766" cy="180633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193675">
              <a:buClr>
                <a:schemeClr val="dk1"/>
              </a:buClr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Min. </a:t>
            </a:r>
            <a:r>
              <a:rPr lang="hu-HU" sz="2000" b="1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sample</a:t>
            </a: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2000" b="1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points</a:t>
            </a:r>
            <a:endParaRPr lang="hu-HU" sz="20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7675" lvl="1" indent="-174625"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Érdemes legalább a dimenziók számának megfelelőt, de inkább annál kicsivel nagyobbat választani</a:t>
            </a:r>
          </a:p>
          <a:p>
            <a:pPr marL="904875" lvl="2" indent="-174625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Dimenzió =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klaszterezésben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résztvevő oszlopok száma</a:t>
            </a:r>
          </a:p>
          <a:p>
            <a:pPr marL="447675" lvl="1" indent="-174625"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Az értéke minimum 3, de akár a dimenziók száma * 2, vagy nagyobb is lehet</a:t>
            </a:r>
          </a:p>
          <a:p>
            <a:pPr marL="447675" lvl="1" indent="-174625"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Minél nagyobb az adathalmazunk, annál magasabb érték választására van szükség</a:t>
            </a:r>
          </a:p>
          <a:p>
            <a:pPr marL="422275">
              <a:buClr>
                <a:schemeClr val="dk1"/>
              </a:buClr>
            </a:pP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2F6A0028-8F6E-AE56-944D-C01560F5D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960" y="1474791"/>
            <a:ext cx="4871720" cy="30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6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C2B74E-97A3-8ED3-B067-F5AAE484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2632"/>
            <a:ext cx="10515600" cy="285273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Távolság mértékek</a:t>
            </a:r>
          </a:p>
        </p:txBody>
      </p:sp>
    </p:spTree>
    <p:extLst>
      <p:ext uri="{BB962C8B-B14F-4D97-AF65-F5344CB8AC3E}">
        <p14:creationId xmlns:p14="http://schemas.microsoft.com/office/powerpoint/2010/main" val="602581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1581262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Távolság mérték – Euklideszi távolság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Google Shape;412;p3">
            <a:extLst>
              <a:ext uri="{FF2B5EF4-FFF2-40B4-BE49-F238E27FC236}">
                <a16:creationId xmlns:a16="http://schemas.microsoft.com/office/drawing/2014/main" id="{985CA554-63E0-2F0A-9AC5-060B0C31C5C7}"/>
              </a:ext>
            </a:extLst>
          </p:cNvPr>
          <p:cNvSpPr txBox="1">
            <a:spLocks/>
          </p:cNvSpPr>
          <p:nvPr/>
        </p:nvSpPr>
        <p:spPr>
          <a:xfrm>
            <a:off x="6056235" y="1644583"/>
            <a:ext cx="5652465" cy="1440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1" indent="-263525"/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Google Shape;412;p3">
            <a:extLst>
              <a:ext uri="{FF2B5EF4-FFF2-40B4-BE49-F238E27FC236}">
                <a16:creationId xmlns:a16="http://schemas.microsoft.com/office/drawing/2014/main" id="{697CE529-C2E0-76BA-30AF-248BF4AD2AE7}"/>
              </a:ext>
            </a:extLst>
          </p:cNvPr>
          <p:cNvSpPr txBox="1">
            <a:spLocks/>
          </p:cNvSpPr>
          <p:nvPr/>
        </p:nvSpPr>
        <p:spPr>
          <a:xfrm>
            <a:off x="6057533" y="1196752"/>
            <a:ext cx="5652465" cy="3600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70000" lnSpcReduction="2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ts val="2800"/>
              <a:buFont typeface="Arial" panose="020B0604020202020204" pitchFamily="34" charset="0"/>
              <a:buNone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Képlet</a:t>
            </a:r>
            <a:endParaRPr lang="hu-HU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Google Shape;412;p3">
            <a:extLst>
              <a:ext uri="{FF2B5EF4-FFF2-40B4-BE49-F238E27FC236}">
                <a16:creationId xmlns:a16="http://schemas.microsoft.com/office/drawing/2014/main" id="{8155C7A2-CFF6-184C-7582-FB019137EA37}"/>
              </a:ext>
            </a:extLst>
          </p:cNvPr>
          <p:cNvSpPr txBox="1">
            <a:spLocks/>
          </p:cNvSpPr>
          <p:nvPr/>
        </p:nvSpPr>
        <p:spPr>
          <a:xfrm>
            <a:off x="6095770" y="3300567"/>
            <a:ext cx="5652000" cy="3600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70000" lnSpcReduction="20000"/>
          </a:bodyPr>
          <a:lstStyle>
            <a:defPPr>
              <a:defRPr lang="hu-HU"/>
            </a:defPPr>
            <a:lvl1pPr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/>
            </a:lvl2pPr>
            <a:lvl3pPr marL="1371600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/>
            </a:lvl3pPr>
            <a:lvl4pPr marL="1828800" lvl="3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4pPr>
            <a:lvl5pPr marL="2286000" lvl="4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5pPr>
            <a:lvl6pPr marL="2743200" lvl="5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6pPr>
            <a:lvl7pPr marL="3200400" lvl="6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7pPr>
            <a:lvl8pPr marL="3657600" lvl="7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8pPr>
            <a:lvl9pPr marL="4114800" lvl="8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9pPr>
          </a:lstStyle>
          <a:p>
            <a:r>
              <a:rPr lang="hu-HU" b="1" dirty="0">
                <a:solidFill>
                  <a:schemeClr val="bg1"/>
                </a:solidFill>
              </a:rPr>
              <a:t>Tulajdonságai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3" name="Google Shape;412;p3">
            <a:extLst>
              <a:ext uri="{FF2B5EF4-FFF2-40B4-BE49-F238E27FC236}">
                <a16:creationId xmlns:a16="http://schemas.microsoft.com/office/drawing/2014/main" id="{EFCBC617-BF22-915B-2977-77509A29FD9C}"/>
              </a:ext>
            </a:extLst>
          </p:cNvPr>
          <p:cNvSpPr txBox="1">
            <a:spLocks/>
          </p:cNvSpPr>
          <p:nvPr/>
        </p:nvSpPr>
        <p:spPr>
          <a:xfrm>
            <a:off x="6095770" y="3748398"/>
            <a:ext cx="5652000" cy="2844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defPPr>
              <a:defRPr lang="hu-HU"/>
            </a:defPPr>
            <a:lvl1pPr marL="457200" lvl="0" indent="-3429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/>
            </a:lvl1pPr>
            <a:lvl2pPr marL="273050" lvl="1" indent="-26352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371600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/>
            </a:lvl3pPr>
            <a:lvl4pPr marL="1828800" lvl="3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4pPr>
            <a:lvl5pPr marL="2286000" lvl="4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5pPr>
            <a:lvl6pPr marL="2743200" lvl="5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6pPr>
            <a:lvl7pPr marL="3200400" lvl="6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7pPr>
            <a:lvl8pPr marL="3657600" lvl="7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8pPr>
            <a:lvl9pPr marL="4114800" lvl="8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hu-HU" sz="1900" dirty="0">
                <a:solidFill>
                  <a:schemeClr val="tx1"/>
                </a:solidFill>
                <a:sym typeface="Avenir"/>
              </a:rPr>
              <a:t>Leggyakrabban használt technika</a:t>
            </a:r>
          </a:p>
          <a:p>
            <a:pPr lvl="1"/>
            <a:r>
              <a:rPr lang="hu-HU" sz="1900" dirty="0">
                <a:solidFill>
                  <a:schemeClr val="tx1"/>
                </a:solidFill>
                <a:sym typeface="Avenir"/>
              </a:rPr>
              <a:t>Két pont közötti legrövidebb egyenes vonal hosszát mutatja</a:t>
            </a:r>
          </a:p>
          <a:p>
            <a:pPr lvl="1"/>
            <a:r>
              <a:rPr lang="hu-HU" sz="1900" dirty="0">
                <a:solidFill>
                  <a:schemeClr val="tx1"/>
                </a:solidFill>
                <a:sym typeface="Avenir"/>
              </a:rPr>
              <a:t>A változóknak ugyanabban a tartományban kell mozogniuk (</a:t>
            </a:r>
            <a:r>
              <a:rPr lang="hu-HU" sz="1900" dirty="0" err="1">
                <a:solidFill>
                  <a:schemeClr val="tx1"/>
                </a:solidFill>
                <a:sym typeface="Avenir"/>
              </a:rPr>
              <a:t>scaling</a:t>
            </a:r>
            <a:r>
              <a:rPr lang="hu-HU" sz="1900" dirty="0">
                <a:solidFill>
                  <a:schemeClr val="tx1"/>
                </a:solidFill>
                <a:sym typeface="Avenir"/>
              </a:rPr>
              <a:t>)</a:t>
            </a:r>
          </a:p>
          <a:p>
            <a:pPr lvl="1"/>
            <a:r>
              <a:rPr lang="hu-HU" sz="1900" dirty="0">
                <a:solidFill>
                  <a:schemeClr val="tx1"/>
                </a:solidFill>
                <a:sym typeface="Avenir"/>
              </a:rPr>
              <a:t>Nem kezeli olyan jól, ha sok dimenziónk van</a:t>
            </a:r>
          </a:p>
        </p:txBody>
      </p:sp>
      <p:pic>
        <p:nvPicPr>
          <p:cNvPr id="2" name="Google Shape;1012;p89">
            <a:extLst>
              <a:ext uri="{FF2B5EF4-FFF2-40B4-BE49-F238E27FC236}">
                <a16:creationId xmlns:a16="http://schemas.microsoft.com/office/drawing/2014/main" id="{06FF75E3-9582-76BC-B6C1-D7C67CF47DE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0067" y="1824583"/>
            <a:ext cx="3304800" cy="1080000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3" name="Google Shape;1008;p89">
            <a:extLst>
              <a:ext uri="{FF2B5EF4-FFF2-40B4-BE49-F238E27FC236}">
                <a16:creationId xmlns:a16="http://schemas.microsoft.com/office/drawing/2014/main" id="{0FE9C143-81B9-5E8F-EB36-D6B14D54FB1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1107" b="1411"/>
          <a:stretch/>
        </p:blipFill>
        <p:spPr>
          <a:xfrm>
            <a:off x="475890" y="1196752"/>
            <a:ext cx="4947003" cy="48556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2862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1020;p90">
            <a:extLst>
              <a:ext uri="{FF2B5EF4-FFF2-40B4-BE49-F238E27FC236}">
                <a16:creationId xmlns:a16="http://schemas.microsoft.com/office/drawing/2014/main" id="{F7B31FF4-E2D6-E5B5-E81B-BB688C18FF0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876"/>
          <a:stretch/>
        </p:blipFill>
        <p:spPr>
          <a:xfrm>
            <a:off x="483300" y="1196752"/>
            <a:ext cx="4947002" cy="485566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1581262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Távolság mérték – Cosinus távolság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Google Shape;412;p3">
            <a:extLst>
              <a:ext uri="{FF2B5EF4-FFF2-40B4-BE49-F238E27FC236}">
                <a16:creationId xmlns:a16="http://schemas.microsoft.com/office/drawing/2014/main" id="{985CA554-63E0-2F0A-9AC5-060B0C31C5C7}"/>
              </a:ext>
            </a:extLst>
          </p:cNvPr>
          <p:cNvSpPr txBox="1">
            <a:spLocks/>
          </p:cNvSpPr>
          <p:nvPr/>
        </p:nvSpPr>
        <p:spPr>
          <a:xfrm>
            <a:off x="6056235" y="1644583"/>
            <a:ext cx="5652465" cy="1440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t" anchorCtr="0">
            <a:normAutofit fontScale="92500" lnSpcReduction="1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lvl="1" indent="-263525"/>
            <a:r>
              <a:rPr lang="hu-H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A, B – vektorok</a:t>
            </a:r>
            <a:b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(táblázat sora)</a:t>
            </a: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525" lvl="1" indent="0">
              <a:buNone/>
            </a:pP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3050" lvl="1" indent="-263525"/>
            <a:r>
              <a:rPr lang="hu-H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 – </a:t>
            </a:r>
            <a:r>
              <a:rPr lang="hu-HU" sz="19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Cosine</a:t>
            </a:r>
            <a:r>
              <a:rPr lang="hu-H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9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Similarity</a:t>
            </a:r>
            <a:b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(Cosinus hasonlóság)</a:t>
            </a: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Google Shape;412;p3">
            <a:extLst>
              <a:ext uri="{FF2B5EF4-FFF2-40B4-BE49-F238E27FC236}">
                <a16:creationId xmlns:a16="http://schemas.microsoft.com/office/drawing/2014/main" id="{697CE529-C2E0-76BA-30AF-248BF4AD2AE7}"/>
              </a:ext>
            </a:extLst>
          </p:cNvPr>
          <p:cNvSpPr txBox="1">
            <a:spLocks/>
          </p:cNvSpPr>
          <p:nvPr/>
        </p:nvSpPr>
        <p:spPr>
          <a:xfrm>
            <a:off x="6057533" y="1196752"/>
            <a:ext cx="5652465" cy="3600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70000" lnSpcReduction="2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ts val="2800"/>
              <a:buFont typeface="Arial" panose="020B0604020202020204" pitchFamily="34" charset="0"/>
              <a:buNone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Képlet</a:t>
            </a:r>
            <a:endParaRPr lang="hu-HU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Google Shape;412;p3">
            <a:extLst>
              <a:ext uri="{FF2B5EF4-FFF2-40B4-BE49-F238E27FC236}">
                <a16:creationId xmlns:a16="http://schemas.microsoft.com/office/drawing/2014/main" id="{8155C7A2-CFF6-184C-7582-FB019137EA37}"/>
              </a:ext>
            </a:extLst>
          </p:cNvPr>
          <p:cNvSpPr txBox="1">
            <a:spLocks/>
          </p:cNvSpPr>
          <p:nvPr/>
        </p:nvSpPr>
        <p:spPr>
          <a:xfrm>
            <a:off x="6095770" y="3300567"/>
            <a:ext cx="5652000" cy="3600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70000" lnSpcReduction="20000"/>
          </a:bodyPr>
          <a:lstStyle>
            <a:defPPr>
              <a:defRPr lang="hu-HU"/>
            </a:defPPr>
            <a:lvl1pPr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/>
            </a:lvl2pPr>
            <a:lvl3pPr marL="1371600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/>
            </a:lvl3pPr>
            <a:lvl4pPr marL="1828800" lvl="3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4pPr>
            <a:lvl5pPr marL="2286000" lvl="4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5pPr>
            <a:lvl6pPr marL="2743200" lvl="5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6pPr>
            <a:lvl7pPr marL="3200400" lvl="6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7pPr>
            <a:lvl8pPr marL="3657600" lvl="7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8pPr>
            <a:lvl9pPr marL="4114800" lvl="8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9pPr>
          </a:lstStyle>
          <a:p>
            <a:r>
              <a:rPr lang="hu-HU" b="1" dirty="0">
                <a:solidFill>
                  <a:schemeClr val="bg1"/>
                </a:solidFill>
              </a:rPr>
              <a:t>Tulajdonságai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3" name="Google Shape;412;p3">
            <a:extLst>
              <a:ext uri="{FF2B5EF4-FFF2-40B4-BE49-F238E27FC236}">
                <a16:creationId xmlns:a16="http://schemas.microsoft.com/office/drawing/2014/main" id="{EFCBC617-BF22-915B-2977-77509A29FD9C}"/>
              </a:ext>
            </a:extLst>
          </p:cNvPr>
          <p:cNvSpPr txBox="1">
            <a:spLocks/>
          </p:cNvSpPr>
          <p:nvPr/>
        </p:nvSpPr>
        <p:spPr>
          <a:xfrm>
            <a:off x="6095770" y="3748398"/>
            <a:ext cx="5652000" cy="2844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t" anchorCtr="0">
            <a:normAutofit fontScale="92500" lnSpcReduction="20000"/>
          </a:bodyPr>
          <a:lstStyle>
            <a:defPPr>
              <a:defRPr lang="hu-HU"/>
            </a:defPPr>
            <a:lvl1pPr marL="457200" lvl="0" indent="-3429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/>
            </a:lvl1pPr>
            <a:lvl2pPr marL="273050" lvl="1" indent="-26352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371600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/>
            </a:lvl3pPr>
            <a:lvl4pPr marL="1828800" lvl="3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4pPr>
            <a:lvl5pPr marL="2286000" lvl="4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5pPr>
            <a:lvl6pPr marL="2743200" lvl="5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6pPr>
            <a:lvl7pPr marL="3200400" lvl="6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7pPr>
            <a:lvl8pPr marL="3657600" lvl="7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8pPr>
            <a:lvl9pPr marL="4114800" lvl="8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hu-HU" sz="1900" dirty="0">
                <a:solidFill>
                  <a:schemeClr val="tx1"/>
                </a:solidFill>
                <a:sym typeface="Avenir"/>
              </a:rPr>
              <a:t>1 – cosinus szög a két, origóból kiinduló vektor között</a:t>
            </a:r>
          </a:p>
          <a:p>
            <a:pPr lvl="1"/>
            <a:r>
              <a:rPr lang="hu-HU" sz="1900" dirty="0">
                <a:solidFill>
                  <a:schemeClr val="tx1"/>
                </a:solidFill>
                <a:sym typeface="Avenir"/>
              </a:rPr>
              <a:t>Nem fontos a tartomány, a bezárt szög a lényeg (nincs szükség </a:t>
            </a:r>
            <a:r>
              <a:rPr lang="hu-HU" sz="1900" dirty="0" err="1">
                <a:solidFill>
                  <a:schemeClr val="tx1"/>
                </a:solidFill>
                <a:sym typeface="Avenir"/>
              </a:rPr>
              <a:t>scaling</a:t>
            </a:r>
            <a:r>
              <a:rPr lang="hu-HU" sz="1900" dirty="0">
                <a:solidFill>
                  <a:schemeClr val="tx1"/>
                </a:solidFill>
                <a:sym typeface="Avenir"/>
              </a:rPr>
              <a:t>-re)</a:t>
            </a:r>
          </a:p>
          <a:p>
            <a:pPr lvl="1"/>
            <a:r>
              <a:rPr lang="hu-HU" sz="1900" dirty="0">
                <a:solidFill>
                  <a:schemeClr val="tx1"/>
                </a:solidFill>
                <a:sym typeface="Avenir"/>
              </a:rPr>
              <a:t>Jól működik magas dimenziószám mellett</a:t>
            </a:r>
          </a:p>
          <a:p>
            <a:pPr lvl="1"/>
            <a:r>
              <a:rPr lang="hu-HU" sz="1900" dirty="0">
                <a:solidFill>
                  <a:schemeClr val="tx1"/>
                </a:solidFill>
                <a:sym typeface="Avenir"/>
              </a:rPr>
              <a:t>Értéktartománya 2 és 0 között lehet, ahol </a:t>
            </a:r>
          </a:p>
          <a:p>
            <a:pPr marL="536575" lvl="1"/>
            <a:r>
              <a:rPr lang="hu-HU" sz="1700" dirty="0">
                <a:solidFill>
                  <a:schemeClr val="tx1"/>
                </a:solidFill>
                <a:sym typeface="Avenir"/>
              </a:rPr>
              <a:t>0 – a két vektor egyirányú, köztük lévő szög 0°, teljesen hasonlóak</a:t>
            </a:r>
          </a:p>
          <a:p>
            <a:pPr marL="536575" lvl="1"/>
            <a:r>
              <a:rPr lang="hu-HU" sz="1700" dirty="0">
                <a:solidFill>
                  <a:schemeClr val="tx1"/>
                </a:solidFill>
                <a:sym typeface="Avenir"/>
              </a:rPr>
              <a:t>1 – a két vektor merőleges egymásra, a köztük lévő szög 90°, nincs hasonlóság</a:t>
            </a:r>
          </a:p>
          <a:p>
            <a:pPr marL="536575" lvl="1"/>
            <a:r>
              <a:rPr lang="hu-HU" sz="1700" dirty="0">
                <a:solidFill>
                  <a:schemeClr val="tx1"/>
                </a:solidFill>
                <a:sym typeface="Avenir"/>
              </a:rPr>
              <a:t>2 – a két vektor ellentétes irányú, a köztük lévő szög 180°, teljesen különbözőek</a:t>
            </a:r>
          </a:p>
        </p:txBody>
      </p:sp>
      <p:grpSp>
        <p:nvGrpSpPr>
          <p:cNvPr id="8" name="Csoportba foglalás 7">
            <a:extLst>
              <a:ext uri="{FF2B5EF4-FFF2-40B4-BE49-F238E27FC236}">
                <a16:creationId xmlns:a16="http://schemas.microsoft.com/office/drawing/2014/main" id="{2F477DD2-FFCD-BE02-BF29-0A6EABE85C4E}"/>
              </a:ext>
            </a:extLst>
          </p:cNvPr>
          <p:cNvGrpSpPr/>
          <p:nvPr/>
        </p:nvGrpSpPr>
        <p:grpSpPr>
          <a:xfrm>
            <a:off x="8040216" y="1837235"/>
            <a:ext cx="3600000" cy="1054697"/>
            <a:chOff x="8040216" y="1702026"/>
            <a:chExt cx="3600000" cy="1054697"/>
          </a:xfrm>
        </p:grpSpPr>
        <p:pic>
          <p:nvPicPr>
            <p:cNvPr id="5" name="Kép 4">
              <a:extLst>
                <a:ext uri="{FF2B5EF4-FFF2-40B4-BE49-F238E27FC236}">
                  <a16:creationId xmlns:a16="http://schemas.microsoft.com/office/drawing/2014/main" id="{31BE1297-B209-1721-AC13-1268069D3E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60713"/>
            <a:stretch/>
          </p:blipFill>
          <p:spPr>
            <a:xfrm>
              <a:off x="8040216" y="1702026"/>
              <a:ext cx="3600000" cy="505062"/>
            </a:xfrm>
            <a:prstGeom prst="roundRect">
              <a:avLst/>
            </a:prstGeom>
          </p:spPr>
        </p:pic>
        <p:pic>
          <p:nvPicPr>
            <p:cNvPr id="7" name="Kép 6">
              <a:extLst>
                <a:ext uri="{FF2B5EF4-FFF2-40B4-BE49-F238E27FC236}">
                  <a16:creationId xmlns:a16="http://schemas.microsoft.com/office/drawing/2014/main" id="{0E519613-156B-9E21-0B8E-5414F3E1F0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4353" r="1098"/>
            <a:stretch/>
          </p:blipFill>
          <p:spPr>
            <a:xfrm>
              <a:off x="9120336" y="2207088"/>
              <a:ext cx="2519880" cy="549635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8046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30;p91">
            <a:extLst>
              <a:ext uri="{FF2B5EF4-FFF2-40B4-BE49-F238E27FC236}">
                <a16:creationId xmlns:a16="http://schemas.microsoft.com/office/drawing/2014/main" id="{E684D75E-E902-B025-18D6-7C9BE909CDB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220" y="1127332"/>
            <a:ext cx="4925082" cy="492508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1581262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Távolság mérték – Manhattan  távolság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Google Shape;412;p3">
            <a:extLst>
              <a:ext uri="{FF2B5EF4-FFF2-40B4-BE49-F238E27FC236}">
                <a16:creationId xmlns:a16="http://schemas.microsoft.com/office/drawing/2014/main" id="{985CA554-63E0-2F0A-9AC5-060B0C31C5C7}"/>
              </a:ext>
            </a:extLst>
          </p:cNvPr>
          <p:cNvSpPr txBox="1">
            <a:spLocks/>
          </p:cNvSpPr>
          <p:nvPr/>
        </p:nvSpPr>
        <p:spPr>
          <a:xfrm>
            <a:off x="6056235" y="1644583"/>
            <a:ext cx="5652465" cy="1440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lvl="1" indent="0">
              <a:buNone/>
            </a:pP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Google Shape;412;p3">
            <a:extLst>
              <a:ext uri="{FF2B5EF4-FFF2-40B4-BE49-F238E27FC236}">
                <a16:creationId xmlns:a16="http://schemas.microsoft.com/office/drawing/2014/main" id="{697CE529-C2E0-76BA-30AF-248BF4AD2AE7}"/>
              </a:ext>
            </a:extLst>
          </p:cNvPr>
          <p:cNvSpPr txBox="1">
            <a:spLocks/>
          </p:cNvSpPr>
          <p:nvPr/>
        </p:nvSpPr>
        <p:spPr>
          <a:xfrm>
            <a:off x="6057533" y="1196752"/>
            <a:ext cx="5652465" cy="3600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70000" lnSpcReduction="2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SzPts val="2800"/>
              <a:buFont typeface="Arial" panose="020B0604020202020204" pitchFamily="34" charset="0"/>
              <a:buNone/>
            </a:pPr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Képlet</a:t>
            </a:r>
            <a:endParaRPr lang="hu-HU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Google Shape;412;p3">
            <a:extLst>
              <a:ext uri="{FF2B5EF4-FFF2-40B4-BE49-F238E27FC236}">
                <a16:creationId xmlns:a16="http://schemas.microsoft.com/office/drawing/2014/main" id="{8155C7A2-CFF6-184C-7582-FB019137EA37}"/>
              </a:ext>
            </a:extLst>
          </p:cNvPr>
          <p:cNvSpPr txBox="1">
            <a:spLocks/>
          </p:cNvSpPr>
          <p:nvPr/>
        </p:nvSpPr>
        <p:spPr>
          <a:xfrm>
            <a:off x="6095770" y="3300567"/>
            <a:ext cx="5652000" cy="3600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fontScale="70000" lnSpcReduction="20000"/>
          </a:bodyPr>
          <a:lstStyle>
            <a:defPPr>
              <a:defRPr lang="hu-HU"/>
            </a:defPPr>
            <a:lvl1pPr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/>
            </a:lvl2pPr>
            <a:lvl3pPr marL="1371600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/>
            </a:lvl3pPr>
            <a:lvl4pPr marL="1828800" lvl="3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4pPr>
            <a:lvl5pPr marL="2286000" lvl="4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5pPr>
            <a:lvl6pPr marL="2743200" lvl="5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6pPr>
            <a:lvl7pPr marL="3200400" lvl="6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7pPr>
            <a:lvl8pPr marL="3657600" lvl="7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8pPr>
            <a:lvl9pPr marL="4114800" lvl="8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9pPr>
          </a:lstStyle>
          <a:p>
            <a:r>
              <a:rPr lang="hu-HU" b="1" dirty="0">
                <a:solidFill>
                  <a:schemeClr val="bg1"/>
                </a:solidFill>
              </a:rPr>
              <a:t>Tulajdonságai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53" name="Google Shape;412;p3">
            <a:extLst>
              <a:ext uri="{FF2B5EF4-FFF2-40B4-BE49-F238E27FC236}">
                <a16:creationId xmlns:a16="http://schemas.microsoft.com/office/drawing/2014/main" id="{EFCBC617-BF22-915B-2977-77509A29FD9C}"/>
              </a:ext>
            </a:extLst>
          </p:cNvPr>
          <p:cNvSpPr txBox="1">
            <a:spLocks/>
          </p:cNvSpPr>
          <p:nvPr/>
        </p:nvSpPr>
        <p:spPr>
          <a:xfrm>
            <a:off x="6095770" y="3748398"/>
            <a:ext cx="5652000" cy="284400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  <a:prstDash val="dash"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defPPr>
              <a:defRPr lang="hu-HU"/>
            </a:defPPr>
            <a:lvl1pPr marL="457200" lvl="0" indent="-3429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/>
            </a:lvl1pPr>
            <a:lvl2pPr marL="273050" lvl="1" indent="-263525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371600" lvl="2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/>
            </a:lvl3pPr>
            <a:lvl4pPr marL="1828800" lvl="3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4pPr>
            <a:lvl5pPr marL="2286000" lvl="4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</a:lvl5pPr>
            <a:lvl6pPr marL="2743200" lvl="5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6pPr>
            <a:lvl7pPr marL="3200400" lvl="6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7pPr>
            <a:lvl8pPr marL="3657600" lvl="7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8pPr>
            <a:lvl9pPr marL="4114800" lvl="8" indent="-3429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hu-HU" sz="1700" dirty="0">
                <a:solidFill>
                  <a:schemeClr val="tx1"/>
                </a:solidFill>
                <a:sym typeface="Avenir"/>
              </a:rPr>
              <a:t>Más néven </a:t>
            </a:r>
            <a:r>
              <a:rPr lang="hu-HU" sz="1700" dirty="0" err="1">
                <a:solidFill>
                  <a:schemeClr val="tx1"/>
                </a:solidFill>
                <a:sym typeface="Avenir"/>
              </a:rPr>
              <a:t>cityblock</a:t>
            </a:r>
            <a:r>
              <a:rPr lang="hu-HU" sz="1700" dirty="0">
                <a:solidFill>
                  <a:schemeClr val="tx1"/>
                </a:solidFill>
                <a:sym typeface="Avenir"/>
              </a:rPr>
              <a:t> vagy </a:t>
            </a:r>
            <a:r>
              <a:rPr lang="hu-HU" sz="1700" dirty="0" err="1">
                <a:solidFill>
                  <a:schemeClr val="tx1"/>
                </a:solidFill>
                <a:sym typeface="Avenir"/>
              </a:rPr>
              <a:t>taxicab</a:t>
            </a:r>
            <a:r>
              <a:rPr lang="hu-HU" sz="1700" dirty="0">
                <a:solidFill>
                  <a:schemeClr val="tx1"/>
                </a:solidFill>
                <a:sym typeface="Avenir"/>
              </a:rPr>
              <a:t> távolság</a:t>
            </a:r>
          </a:p>
          <a:p>
            <a:pPr lvl="1"/>
            <a:r>
              <a:rPr lang="hu-HU" sz="1700" dirty="0">
                <a:solidFill>
                  <a:schemeClr val="tx1"/>
                </a:solidFill>
                <a:sym typeface="Avenir"/>
              </a:rPr>
              <a:t>Jól kezeli a magas dimenziószámot, és a </a:t>
            </a:r>
            <a:r>
              <a:rPr lang="hu-HU" sz="1700" dirty="0" err="1">
                <a:solidFill>
                  <a:schemeClr val="tx1"/>
                </a:solidFill>
                <a:sym typeface="Avenir"/>
              </a:rPr>
              <a:t>sparse</a:t>
            </a:r>
            <a:r>
              <a:rPr lang="hu-HU" sz="1700" dirty="0">
                <a:solidFill>
                  <a:schemeClr val="tx1"/>
                </a:solidFill>
                <a:sym typeface="Avenir"/>
              </a:rPr>
              <a:t> adatokat, illetve </a:t>
            </a:r>
            <a:r>
              <a:rPr lang="hu-HU" sz="1700" dirty="0" err="1">
                <a:solidFill>
                  <a:schemeClr val="tx1"/>
                </a:solidFill>
                <a:sym typeface="Avenir"/>
              </a:rPr>
              <a:t>robosztusabb</a:t>
            </a:r>
            <a:r>
              <a:rPr lang="hu-HU" sz="1700" dirty="0">
                <a:solidFill>
                  <a:schemeClr val="tx1"/>
                </a:solidFill>
                <a:sym typeface="Avenir"/>
              </a:rPr>
              <a:t> a kilógó értékekkel szemben</a:t>
            </a:r>
          </a:p>
          <a:p>
            <a:pPr lvl="1"/>
            <a:r>
              <a:rPr lang="hu-HU" sz="1700" dirty="0">
                <a:solidFill>
                  <a:schemeClr val="tx1"/>
                </a:solidFill>
                <a:sym typeface="Avenir"/>
              </a:rPr>
              <a:t>Diszkrét, rácsháló típusú adatok esetén használható</a:t>
            </a:r>
          </a:p>
          <a:p>
            <a:pPr marL="536575" lvl="1">
              <a:lnSpc>
                <a:spcPct val="70000"/>
              </a:lnSpc>
            </a:pPr>
            <a:r>
              <a:rPr lang="hu-HU" sz="1600" dirty="0">
                <a:solidFill>
                  <a:schemeClr val="tx1"/>
                </a:solidFill>
                <a:sym typeface="Avenir"/>
              </a:rPr>
              <a:t>Szövegfeldolgozás</a:t>
            </a:r>
          </a:p>
          <a:p>
            <a:pPr marL="536575" lvl="1">
              <a:lnSpc>
                <a:spcPct val="70000"/>
              </a:lnSpc>
            </a:pPr>
            <a:r>
              <a:rPr lang="hu-HU" sz="1600" dirty="0">
                <a:solidFill>
                  <a:schemeClr val="tx1"/>
                </a:solidFill>
                <a:sym typeface="Avenir"/>
              </a:rPr>
              <a:t>Geológiai elemzések</a:t>
            </a:r>
          </a:p>
          <a:p>
            <a:pPr lvl="1"/>
            <a:endParaRPr lang="hu-HU" sz="1700" dirty="0">
              <a:solidFill>
                <a:schemeClr val="tx1"/>
              </a:solidFill>
              <a:sym typeface="Avenir"/>
            </a:endParaRPr>
          </a:p>
        </p:txBody>
      </p:sp>
      <p:pic>
        <p:nvPicPr>
          <p:cNvPr id="3" name="Google Shape;1031;p91">
            <a:extLst>
              <a:ext uri="{FF2B5EF4-FFF2-40B4-BE49-F238E27FC236}">
                <a16:creationId xmlns:a16="http://schemas.microsoft.com/office/drawing/2014/main" id="{25C06232-30AC-A69D-EF51-A3B9B87457E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95610" y="1824583"/>
            <a:ext cx="3373714" cy="108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3229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C2B74E-97A3-8ED3-B067-F5AAE484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2632"/>
            <a:ext cx="10515600" cy="285273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kiértékelési metrikák</a:t>
            </a:r>
          </a:p>
        </p:txBody>
      </p:sp>
    </p:spTree>
    <p:extLst>
      <p:ext uri="{BB962C8B-B14F-4D97-AF65-F5344CB8AC3E}">
        <p14:creationId xmlns:p14="http://schemas.microsoft.com/office/powerpoint/2010/main" val="971117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8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/>
              <a:t>19</a:t>
            </a:fld>
            <a:endParaRPr/>
          </a:p>
        </p:txBody>
      </p:sp>
      <p:sp>
        <p:nvSpPr>
          <p:cNvPr id="5" name="Google Shape;555;p56">
            <a:extLst>
              <a:ext uri="{FF2B5EF4-FFF2-40B4-BE49-F238E27FC236}">
                <a16:creationId xmlns:a16="http://schemas.microsoft.com/office/drawing/2014/main" id="{C72B4A41-4D16-9409-EB65-BD02CB843F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Kiértékelés - Áttekintő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28D189AD-7095-2C99-C3EA-C13A9336F2B1}"/>
              </a:ext>
            </a:extLst>
          </p:cNvPr>
          <p:cNvGrpSpPr/>
          <p:nvPr/>
        </p:nvGrpSpPr>
        <p:grpSpPr>
          <a:xfrm>
            <a:off x="443763" y="1412776"/>
            <a:ext cx="11304016" cy="4553120"/>
            <a:chOff x="443992" y="4391671"/>
            <a:chExt cx="11304016" cy="4553120"/>
          </a:xfrm>
        </p:grpSpPr>
        <p:grpSp>
          <p:nvGrpSpPr>
            <p:cNvPr id="15" name="Csoportba foglalás 14">
              <a:extLst>
                <a:ext uri="{FF2B5EF4-FFF2-40B4-BE49-F238E27FC236}">
                  <a16:creationId xmlns:a16="http://schemas.microsoft.com/office/drawing/2014/main" id="{23772C06-BB8B-AD3A-DD1E-219DCFF54E2F}"/>
                </a:ext>
              </a:extLst>
            </p:cNvPr>
            <p:cNvGrpSpPr/>
            <p:nvPr/>
          </p:nvGrpSpPr>
          <p:grpSpPr>
            <a:xfrm>
              <a:off x="443992" y="4391671"/>
              <a:ext cx="5580000" cy="4553120"/>
              <a:chOff x="576594" y="5085224"/>
              <a:chExt cx="5580000" cy="4553120"/>
            </a:xfrm>
          </p:grpSpPr>
          <p:sp>
            <p:nvSpPr>
              <p:cNvPr id="12" name="Google Shape;412;p3">
                <a:extLst>
                  <a:ext uri="{FF2B5EF4-FFF2-40B4-BE49-F238E27FC236}">
                    <a16:creationId xmlns:a16="http://schemas.microsoft.com/office/drawing/2014/main" id="{80AE9B0B-04F6-14D5-C0D4-6E9212858A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6594" y="5498344"/>
                <a:ext cx="5580000" cy="41400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Akkor jó a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klaszterezés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ha a klaszteren belüli távolágok kicsik (hasonlóak a klaszteren belüli adatok) mialatt a klaszterek közötti távolságok pedig nagyok (az egyes klaszterek elemei nem hasonlítanak egymásra)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Nincs hozzá szükség meglévő címkékre</a:t>
                </a:r>
              </a:p>
              <a:p>
                <a:pPr marL="273050" lvl="1" indent="-263525"/>
                <a:endPara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73050" lvl="1" indent="-263525"/>
                <a:r>
                  <a:rPr lang="hu-HU" sz="1800" dirty="0">
                    <a:solidFill>
                      <a:schemeClr val="accent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Mérőszámok</a:t>
                </a:r>
              </a:p>
              <a:p>
                <a:pPr marL="536575" lvl="2" indent="-263525"/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Inertia</a:t>
                </a:r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Within-Cluster Sum of Squares – WCSS</a:t>
                </a:r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536575" lvl="2" indent="-263525"/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Silhouette</a:t>
                </a:r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Score</a:t>
                </a:r>
                <a:endParaRPr lang="hu-HU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536575" lvl="2" indent="-263525"/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Davies–</a:t>
                </a:r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Bouldin</a:t>
                </a:r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index</a:t>
                </a:r>
              </a:p>
              <a:p>
                <a:pPr marL="536575" lvl="2" indent="-263525"/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Dunn</a:t>
                </a:r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index</a:t>
                </a:r>
              </a:p>
            </p:txBody>
          </p:sp>
          <p:sp>
            <p:nvSpPr>
              <p:cNvPr id="10" name="Google Shape;412;p3">
                <a:extLst>
                  <a:ext uri="{FF2B5EF4-FFF2-40B4-BE49-F238E27FC236}">
                    <a16:creationId xmlns:a16="http://schemas.microsoft.com/office/drawing/2014/main" id="{DF8290DA-B389-A11D-4448-E526DE24F2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6594" y="5085224"/>
                <a:ext cx="558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buSzPts val="2800"/>
                  <a:buFont typeface="Arial" panose="020B0604020202020204" pitchFamily="34" charset="0"/>
                  <a:buNone/>
                </a:pPr>
                <a:r>
                  <a:rPr lang="hu-HU" b="1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Internál mérőszámok</a:t>
                </a:r>
                <a:endParaRPr lang="hu-HU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4" name="Csoportba foglalás 13">
              <a:extLst>
                <a:ext uri="{FF2B5EF4-FFF2-40B4-BE49-F238E27FC236}">
                  <a16:creationId xmlns:a16="http://schemas.microsoft.com/office/drawing/2014/main" id="{6DF2690E-5E3B-964A-52BB-CDD7A2678D15}"/>
                </a:ext>
              </a:extLst>
            </p:cNvPr>
            <p:cNvGrpSpPr/>
            <p:nvPr/>
          </p:nvGrpSpPr>
          <p:grpSpPr>
            <a:xfrm>
              <a:off x="6168008" y="4391671"/>
              <a:ext cx="5580000" cy="4553120"/>
              <a:chOff x="6278421" y="5085224"/>
              <a:chExt cx="5580000" cy="4553120"/>
            </a:xfrm>
          </p:grpSpPr>
          <p:sp>
            <p:nvSpPr>
              <p:cNvPr id="11" name="Google Shape;412;p3">
                <a:extLst>
                  <a:ext uri="{FF2B5EF4-FFF2-40B4-BE49-F238E27FC236}">
                    <a16:creationId xmlns:a16="http://schemas.microsoft.com/office/drawing/2014/main" id="{81DBD592-BB78-FF0C-F9FA-8E5DBD295B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78421" y="5085224"/>
                <a:ext cx="558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defPPr>
                  <a:defRPr lang="hu-HU"/>
                </a:defPPr>
                <a:lvl1pPr lvl="0" indent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ts val="2800"/>
                  <a:buFont typeface="Arial" panose="020B0604020202020204" pitchFamily="34" charset="0"/>
                  <a:buNone/>
                  <a:defRPr sz="2800" b="1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914400" lvl="1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/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r>
                  <a:rPr lang="hu-HU" dirty="0" err="1"/>
                  <a:t>Externál</a:t>
                </a:r>
                <a:r>
                  <a:rPr lang="hu-HU" dirty="0"/>
                  <a:t> mérőszámok</a:t>
                </a:r>
              </a:p>
            </p:txBody>
          </p:sp>
          <p:sp>
            <p:nvSpPr>
              <p:cNvPr id="13" name="Google Shape;412;p3">
                <a:extLst>
                  <a:ext uri="{FF2B5EF4-FFF2-40B4-BE49-F238E27FC236}">
                    <a16:creationId xmlns:a16="http://schemas.microsoft.com/office/drawing/2014/main" id="{8CAC2181-5DDB-44F4-8502-EFDA479AE7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78421" y="5498344"/>
                <a:ext cx="5580000" cy="4140000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Autofit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Egy meglévő címkéhez hasonlítja a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klaszterezés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eredményét, magyarul itt létezik egy kategorizálás, egy „grand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truth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”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Hátránya, hogy csak akkor használható, ha van egy meglévő kategorizálásunk</a:t>
                </a:r>
              </a:p>
              <a:p>
                <a:pPr marL="273050" lvl="1" indent="-263525"/>
                <a:endPara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73050" lvl="1" indent="-263525"/>
                <a:endPara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73050" lvl="1" indent="-263525"/>
                <a:r>
                  <a:rPr lang="hu-HU" sz="1800" dirty="0">
                    <a:solidFill>
                      <a:schemeClr val="accent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Mérőszámok</a:t>
                </a:r>
              </a:p>
              <a:p>
                <a:pPr marL="536575" lvl="2" indent="-263525"/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Purity</a:t>
                </a:r>
                <a:endParaRPr lang="hu-HU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536575" lvl="2" indent="-263525"/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RAND Index (+ </a:t>
                </a:r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Adjusted</a:t>
                </a:r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RAND Index)</a:t>
                </a:r>
              </a:p>
              <a:p>
                <a:pPr marL="536575" lvl="2" indent="-263525"/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Mutual</a:t>
                </a:r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Information</a:t>
                </a:r>
                <a:endParaRPr lang="hu-HU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536575" lvl="2" indent="-263525"/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Confusion</a:t>
                </a:r>
                <a:r>
                  <a:rPr lang="hu-HU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hu-HU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Matrix</a:t>
                </a:r>
                <a:endParaRPr lang="hu-HU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730250" lvl="2" indent="-263525"/>
                <a:endParaRPr lang="hu-HU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73050" lvl="1" indent="-263525"/>
                <a:endPara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660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"/>
          <p:cNvSpPr txBox="1">
            <a:spLocks noGrp="1"/>
          </p:cNvSpPr>
          <p:nvPr>
            <p:ph type="body" idx="1"/>
          </p:nvPr>
        </p:nvSpPr>
        <p:spPr>
          <a:xfrm>
            <a:off x="221067" y="968848"/>
            <a:ext cx="3657600" cy="48713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2800" b="1" dirty="0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Felügyelt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3" name="Google Shape;413;p3"/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769F9"/>
              </a:buClr>
              <a:buSzPts val="2800"/>
              <a:buFont typeface="Avenir"/>
              <a:buNone/>
            </a:pPr>
            <a:r>
              <a:rPr lang="hu-HU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Gépi tanulási módszerek – áttekintő</a:t>
            </a:r>
          </a:p>
        </p:txBody>
      </p:sp>
      <p:cxnSp>
        <p:nvCxnSpPr>
          <p:cNvPr id="414" name="Google Shape;414;p3"/>
          <p:cNvCxnSpPr/>
          <p:nvPr/>
        </p:nvCxnSpPr>
        <p:spPr>
          <a:xfrm>
            <a:off x="4075371" y="968848"/>
            <a:ext cx="0" cy="502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15" name="Google Shape;415;p3"/>
          <p:cNvCxnSpPr/>
          <p:nvPr/>
        </p:nvCxnSpPr>
        <p:spPr>
          <a:xfrm>
            <a:off x="8126380" y="968848"/>
            <a:ext cx="0" cy="502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7" name="Google Shape;417;p3"/>
          <p:cNvSpPr txBox="1"/>
          <p:nvPr/>
        </p:nvSpPr>
        <p:spPr>
          <a:xfrm>
            <a:off x="221067" y="1484707"/>
            <a:ext cx="3657600" cy="1177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500"/>
              <a:buFont typeface="Arial" panose="020B0604020202020204" pitchFamily="34" charset="0"/>
              <a:buChar char="•"/>
            </a:pPr>
            <a:r>
              <a:rPr lang="hu-HU" sz="15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Egy célváltozó jövőbeli előrejelzése</a:t>
            </a: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500"/>
              <a:buFont typeface="Arial" panose="020B0604020202020204" pitchFamily="34" charset="0"/>
              <a:buChar char="•"/>
            </a:pPr>
            <a:r>
              <a:rPr lang="hu-HU" sz="15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Tanulás címkézett adatpárok alapján</a:t>
            </a:r>
          </a:p>
          <a:p>
            <a:pPr marL="360363" lvl="1" indent="-196850">
              <a:buClr>
                <a:srgbClr val="323232"/>
              </a:buClr>
              <a:buSzPts val="1500"/>
              <a:buFont typeface="Courier New" panose="02070309020205020404" pitchFamily="49" charset="0"/>
              <a:buChar char="o"/>
            </a:pPr>
            <a:r>
              <a:rPr lang="hu-HU" sz="135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Célváltozó: amit előre jelezni</a:t>
            </a:r>
          </a:p>
          <a:p>
            <a:pPr marL="360363" lvl="1" indent="-196850">
              <a:buClr>
                <a:srgbClr val="323232"/>
              </a:buClr>
              <a:buSzPts val="1500"/>
              <a:buFont typeface="Courier New" panose="02070309020205020404" pitchFamily="49" charset="0"/>
              <a:buChar char="o"/>
            </a:pPr>
            <a:r>
              <a:rPr lang="hu-HU" sz="135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Magyarázó változók: ami alapján előre jelzünk</a:t>
            </a:r>
            <a:endParaRPr lang="hu-HU" sz="135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418" name="Google Shape;418;p3"/>
          <p:cNvSpPr txBox="1"/>
          <p:nvPr/>
        </p:nvSpPr>
        <p:spPr>
          <a:xfrm>
            <a:off x="221067" y="2622030"/>
            <a:ext cx="3657600" cy="442630"/>
          </a:xfrm>
          <a:prstGeom prst="roundRect">
            <a:avLst/>
          </a:prstGeom>
          <a:solidFill>
            <a:srgbClr val="DAEFFA"/>
          </a:solidFill>
          <a:ln w="12700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69F9"/>
              </a:buClr>
              <a:buSzPts val="2000"/>
              <a:buFont typeface="Calibri"/>
              <a:buNone/>
            </a:pPr>
            <a:r>
              <a:rPr lang="hu-HU" sz="2000" b="1" i="0" u="none" strike="noStrike" cap="none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Típusok és algoritmusok</a:t>
            </a:r>
            <a:endParaRPr lang="hu-HU" sz="1400" b="0" i="0" u="none" strike="noStrike" cap="none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419" name="Google Shape;419;p3"/>
          <p:cNvSpPr txBox="1"/>
          <p:nvPr/>
        </p:nvSpPr>
        <p:spPr>
          <a:xfrm>
            <a:off x="221067" y="3111462"/>
            <a:ext cx="365760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9253"/>
              </a:buClr>
              <a:buSzPts val="1500"/>
              <a:buFont typeface="Arial"/>
              <a:buChar char="•"/>
            </a:pPr>
            <a:r>
              <a:rPr lang="hu-HU" sz="1500" b="1" i="0" u="none" strike="noStrike" cap="none" dirty="0">
                <a:solidFill>
                  <a:srgbClr val="20925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Klasszifikáció</a:t>
            </a:r>
            <a:r>
              <a:rPr lang="hu-HU" sz="15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– Címke előrejelzése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Logisztikus regresszió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Döntési fa alapú algoritmusok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420" name="Google Shape;420;p3"/>
          <p:cNvSpPr txBox="1"/>
          <p:nvPr/>
        </p:nvSpPr>
        <p:spPr>
          <a:xfrm>
            <a:off x="4272075" y="968849"/>
            <a:ext cx="3657600" cy="48713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ABF1"/>
              </a:buClr>
              <a:buSzPts val="2800"/>
              <a:buFont typeface="Arial"/>
              <a:buNone/>
            </a:pPr>
            <a:r>
              <a:rPr lang="hu-HU" sz="2800" b="1" i="0" u="none" strike="noStrike" cap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rPr>
              <a:t>Nem felügyelt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422" name="Google Shape;422;p3"/>
          <p:cNvSpPr txBox="1"/>
          <p:nvPr/>
        </p:nvSpPr>
        <p:spPr>
          <a:xfrm>
            <a:off x="4272075" y="1484707"/>
            <a:ext cx="3657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6213" indent="-176213">
              <a:buClr>
                <a:srgbClr val="323232"/>
              </a:buClr>
              <a:buSzPts val="1500"/>
              <a:buFont typeface="Arial" panose="020B0604020202020204" pitchFamily="34" charset="0"/>
              <a:buChar char="•"/>
            </a:pPr>
            <a:r>
              <a:rPr lang="hu-HU" sz="1500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Mintázatok keresése az adatokban</a:t>
            </a:r>
          </a:p>
          <a:p>
            <a:pPr marL="176213" indent="-176213">
              <a:buClr>
                <a:srgbClr val="323232"/>
              </a:buClr>
              <a:buSzPts val="1500"/>
              <a:buFont typeface="Arial" panose="020B0604020202020204" pitchFamily="34" charset="0"/>
              <a:buChar char="•"/>
            </a:pPr>
            <a:r>
              <a:rPr lang="hu-HU" sz="1500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Címkézetlen adatok alapján</a:t>
            </a:r>
            <a:endParaRPr lang="hu-HU" sz="1500" dirty="0">
              <a:solidFill>
                <a:srgbClr val="32323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423" name="Google Shape;423;p3"/>
          <p:cNvSpPr txBox="1"/>
          <p:nvPr/>
        </p:nvSpPr>
        <p:spPr>
          <a:xfrm>
            <a:off x="4272075" y="2618111"/>
            <a:ext cx="3657600" cy="442630"/>
          </a:xfrm>
          <a:prstGeom prst="roundRect">
            <a:avLst/>
          </a:prstGeom>
          <a:solidFill>
            <a:srgbClr val="DAEFFA"/>
          </a:solidFill>
          <a:ln w="12700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hu-HU"/>
            </a:defPPr>
            <a:lvl1pPr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69F9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u-HU" dirty="0">
                <a:sym typeface="Calibri"/>
              </a:rPr>
              <a:t>Típusok és algoritmusok</a:t>
            </a:r>
            <a:endParaRPr lang="hu-HU" dirty="0">
              <a:sym typeface="Arial"/>
            </a:endParaRPr>
          </a:p>
        </p:txBody>
      </p:sp>
      <p:sp>
        <p:nvSpPr>
          <p:cNvPr id="424" name="Google Shape;424;p3"/>
          <p:cNvSpPr txBox="1"/>
          <p:nvPr/>
        </p:nvSpPr>
        <p:spPr>
          <a:xfrm>
            <a:off x="4272075" y="3103623"/>
            <a:ext cx="3657600" cy="1554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500"/>
              <a:buFont typeface="Arial"/>
              <a:buChar char="•"/>
            </a:pPr>
            <a:r>
              <a:rPr lang="hu-HU" sz="1500" b="1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Anomália </a:t>
            </a:r>
            <a:r>
              <a:rPr lang="hu-HU" sz="1500" b="1" i="0" u="none" strike="noStrike" cap="none" dirty="0" err="1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detekció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b="0" i="0" u="none" strike="noStrike" cap="none" dirty="0" err="1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Isolation</a:t>
            </a: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lang="hu-HU" sz="1400" b="0" i="0" u="none" strike="noStrike" cap="none" dirty="0" err="1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forest</a:t>
            </a:r>
            <a:endParaRPr lang="hu-HU" sz="1400" dirty="0">
              <a:solidFill>
                <a:srgbClr val="32323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endParaRPr lang="hu-HU" sz="7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500"/>
              <a:buFont typeface="Arial"/>
              <a:buChar char="•"/>
            </a:pPr>
            <a:r>
              <a:rPr lang="hu-HU" sz="1500" b="1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Klaszterezés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K-</a:t>
            </a:r>
            <a:r>
              <a:rPr lang="hu-HU" sz="1400" b="0" i="0" u="none" strike="noStrike" cap="none" dirty="0" err="1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means</a:t>
            </a: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(K-közép)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Hierarchikus </a:t>
            </a:r>
            <a:r>
              <a:rPr lang="hu-HU" sz="1400" b="0" i="0" u="none" strike="noStrike" cap="none" dirty="0" err="1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klaszterezés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hu-HU" sz="1400" b="0" i="0" u="none" strike="noStrike" cap="none" dirty="0">
              <a:solidFill>
                <a:srgbClr val="32323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425" name="Google Shape;425;p3"/>
          <p:cNvSpPr txBox="1"/>
          <p:nvPr/>
        </p:nvSpPr>
        <p:spPr>
          <a:xfrm>
            <a:off x="8323085" y="968848"/>
            <a:ext cx="3657600" cy="48713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ABF1"/>
              </a:buClr>
              <a:buSzPts val="2800"/>
              <a:buFont typeface="Arial"/>
              <a:buNone/>
            </a:pPr>
            <a:r>
              <a:rPr lang="hu-HU" sz="2800" b="1" i="0" u="none" strike="noStrike" cap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rPr>
              <a:t>Megerősítő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427" name="Google Shape;427;p3"/>
          <p:cNvSpPr txBox="1"/>
          <p:nvPr/>
        </p:nvSpPr>
        <p:spPr>
          <a:xfrm>
            <a:off x="8323085" y="1484707"/>
            <a:ext cx="3657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76213" indent="-176213">
              <a:buClr>
                <a:srgbClr val="323232"/>
              </a:buClr>
              <a:buSzPts val="1500"/>
              <a:buFont typeface="Arial" panose="020B0604020202020204" pitchFamily="34" charset="0"/>
              <a:buChar char="•"/>
            </a:pPr>
            <a:r>
              <a:rPr lang="hu-HU" sz="1500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Gépek tanítása „emberi” módon</a:t>
            </a:r>
          </a:p>
          <a:p>
            <a:pPr marL="176213" indent="-176213">
              <a:buClr>
                <a:srgbClr val="323232"/>
              </a:buClr>
              <a:buSzPts val="1500"/>
              <a:buFont typeface="Arial" panose="020B0604020202020204" pitchFamily="34" charset="0"/>
              <a:buChar char="•"/>
            </a:pPr>
            <a:r>
              <a:rPr lang="hu-HU" sz="1500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Tanulás jutalmazás és büntetés alapján.</a:t>
            </a:r>
          </a:p>
        </p:txBody>
      </p:sp>
      <p:sp>
        <p:nvSpPr>
          <p:cNvPr id="428" name="Google Shape;428;p3"/>
          <p:cNvSpPr txBox="1"/>
          <p:nvPr/>
        </p:nvSpPr>
        <p:spPr>
          <a:xfrm>
            <a:off x="8323085" y="2618111"/>
            <a:ext cx="3657600" cy="442630"/>
          </a:xfrm>
          <a:prstGeom prst="roundRect">
            <a:avLst/>
          </a:prstGeom>
          <a:solidFill>
            <a:srgbClr val="DAEFFA"/>
          </a:solidFill>
          <a:ln w="12700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>
              <a:defRPr lang="hu-HU"/>
            </a:defPPr>
            <a:lvl1pPr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69F9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hu-HU" dirty="0">
                <a:sym typeface="Calibri"/>
              </a:rPr>
              <a:t>Típusok és algoritmusok</a:t>
            </a:r>
            <a:endParaRPr lang="hu-HU" dirty="0">
              <a:sym typeface="Arial"/>
            </a:endParaRPr>
          </a:p>
        </p:txBody>
      </p:sp>
      <p:sp>
        <p:nvSpPr>
          <p:cNvPr id="429" name="Google Shape;429;p3"/>
          <p:cNvSpPr txBox="1"/>
          <p:nvPr/>
        </p:nvSpPr>
        <p:spPr>
          <a:xfrm>
            <a:off x="8323085" y="3111464"/>
            <a:ext cx="3657600" cy="96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500"/>
              <a:buFont typeface="Arial"/>
              <a:buChar char="•"/>
            </a:pPr>
            <a:r>
              <a:rPr lang="hu-HU" sz="1500" b="1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Cselekvés – jutalom alapú tanulás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Monte Carlo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Q-</a:t>
            </a:r>
            <a:r>
              <a:rPr lang="hu-HU" sz="1400" b="0" i="0" u="none" strike="noStrike" cap="none" dirty="0" err="1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learning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SARSA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430" name="Google Shape;430;p3"/>
          <p:cNvGrpSpPr/>
          <p:nvPr/>
        </p:nvGrpSpPr>
        <p:grpSpPr>
          <a:xfrm>
            <a:off x="12633" y="4689312"/>
            <a:ext cx="4024567" cy="1020185"/>
            <a:chOff x="50800" y="4607560"/>
            <a:chExt cx="4024567" cy="1020185"/>
          </a:xfrm>
        </p:grpSpPr>
        <p:sp>
          <p:nvSpPr>
            <p:cNvPr id="431" name="Google Shape;431;p3"/>
            <p:cNvSpPr/>
            <p:nvPr/>
          </p:nvSpPr>
          <p:spPr>
            <a:xfrm>
              <a:off x="50800" y="4607560"/>
              <a:ext cx="4024567" cy="1020185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lang="hu-HU" sz="1800" b="0" i="0" u="none" strike="noStrike" cap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endParaRPr>
            </a:p>
          </p:txBody>
        </p:sp>
        <p:grpSp>
          <p:nvGrpSpPr>
            <p:cNvPr id="432" name="Google Shape;432;p3"/>
            <p:cNvGrpSpPr/>
            <p:nvPr/>
          </p:nvGrpSpPr>
          <p:grpSpPr>
            <a:xfrm>
              <a:off x="162655" y="4729582"/>
              <a:ext cx="3800856" cy="776141"/>
              <a:chOff x="659384" y="1474384"/>
              <a:chExt cx="3800856" cy="776141"/>
            </a:xfrm>
          </p:grpSpPr>
          <p:sp>
            <p:nvSpPr>
              <p:cNvPr id="433" name="Google Shape;433;p3"/>
              <p:cNvSpPr/>
              <p:nvPr/>
            </p:nvSpPr>
            <p:spPr>
              <a:xfrm>
                <a:off x="659384" y="1483360"/>
                <a:ext cx="1060704" cy="758952"/>
              </a:xfrm>
              <a:prstGeom prst="flowChartMultidocumen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 cap="flat" cmpd="sng">
                <a:solidFill>
                  <a:srgbClr val="20925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23232"/>
                  </a:buClr>
                  <a:buSzPts val="1800"/>
                  <a:buFont typeface="Calibri"/>
                  <a:buNone/>
                </a:pPr>
                <a:r>
                  <a:rPr lang="hu-HU" sz="1450" b="0" i="0" u="none" strike="noStrike" cap="none" dirty="0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Bemeneti adat</a:t>
                </a:r>
                <a:endParaRPr lang="hu-HU" sz="145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pic>
            <p:nvPicPr>
              <p:cNvPr id="434" name="Google Shape;434;p3"/>
              <p:cNvPicPr preferRelativeResize="0"/>
              <p:nvPr/>
            </p:nvPicPr>
            <p:blipFill rotWithShape="1">
              <a:blip r:embed="rId3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00000"/>
                        </a14:imgEffect>
                      </a14:imgLayer>
                    </a14:imgProps>
                  </a:ext>
                </a:extLst>
              </a:blip>
              <a:srcRect/>
              <a:stretch/>
            </p:blipFill>
            <p:spPr>
              <a:xfrm>
                <a:off x="2326640" y="1475146"/>
                <a:ext cx="660508" cy="775379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435" name="Google Shape;435;p3"/>
              <p:cNvCxnSpPr>
                <a:stCxn id="433" idx="3"/>
                <a:endCxn id="434" idx="1"/>
              </p:cNvCxnSpPr>
              <p:nvPr/>
            </p:nvCxnSpPr>
            <p:spPr>
              <a:xfrm>
                <a:off x="1720088" y="1862836"/>
                <a:ext cx="606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cxnSp>
            <p:nvCxnSpPr>
              <p:cNvPr id="436" name="Google Shape;436;p3"/>
              <p:cNvCxnSpPr>
                <a:stCxn id="434" idx="3"/>
                <a:endCxn id="437" idx="2"/>
              </p:cNvCxnSpPr>
              <p:nvPr/>
            </p:nvCxnSpPr>
            <p:spPr>
              <a:xfrm rot="10800000" flipH="1">
                <a:off x="2987148" y="1631236"/>
                <a:ext cx="558600" cy="231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sp>
            <p:nvSpPr>
              <p:cNvPr id="437" name="Google Shape;437;p3"/>
              <p:cNvSpPr/>
              <p:nvPr/>
            </p:nvSpPr>
            <p:spPr>
              <a:xfrm>
                <a:off x="3545840" y="1474384"/>
                <a:ext cx="914400" cy="3134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 cap="flat" cmpd="sng">
                <a:solidFill>
                  <a:srgbClr val="20925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23232"/>
                  </a:buClr>
                  <a:buSzPts val="1800"/>
                  <a:buFont typeface="Calibri"/>
                  <a:buNone/>
                </a:pPr>
                <a:r>
                  <a:rPr lang="hu-HU" sz="1450" b="0" i="0" u="none" strike="noStrike" cap="none" dirty="0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Igen</a:t>
                </a:r>
                <a:endParaRPr lang="hu-HU" sz="145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sp>
            <p:nvSpPr>
              <p:cNvPr id="438" name="Google Shape;438;p3"/>
              <p:cNvSpPr/>
              <p:nvPr/>
            </p:nvSpPr>
            <p:spPr>
              <a:xfrm>
                <a:off x="3545840" y="1937089"/>
                <a:ext cx="914400" cy="31343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 cap="flat" cmpd="sng">
                <a:solidFill>
                  <a:srgbClr val="20925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23232"/>
                  </a:buClr>
                  <a:buSzPts val="1800"/>
                  <a:buFont typeface="Calibri"/>
                  <a:buNone/>
                </a:pPr>
                <a:r>
                  <a:rPr lang="hu-HU" sz="1450" b="0" i="0" u="none" strike="noStrike" cap="none" dirty="0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Nem</a:t>
                </a:r>
                <a:endParaRPr lang="hu-HU" sz="145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cxnSp>
            <p:nvCxnSpPr>
              <p:cNvPr id="439" name="Google Shape;439;p3"/>
              <p:cNvCxnSpPr>
                <a:stCxn id="434" idx="3"/>
                <a:endCxn id="438" idx="2"/>
              </p:cNvCxnSpPr>
              <p:nvPr/>
            </p:nvCxnSpPr>
            <p:spPr>
              <a:xfrm>
                <a:off x="2987148" y="1862836"/>
                <a:ext cx="558600" cy="231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</p:grpSp>
      </p:grpSp>
      <p:grpSp>
        <p:nvGrpSpPr>
          <p:cNvPr id="440" name="Google Shape;440;p3"/>
          <p:cNvGrpSpPr/>
          <p:nvPr/>
        </p:nvGrpSpPr>
        <p:grpSpPr>
          <a:xfrm>
            <a:off x="14306" y="5777014"/>
            <a:ext cx="4022894" cy="1019761"/>
            <a:chOff x="42726" y="5571763"/>
            <a:chExt cx="4024567" cy="1020185"/>
          </a:xfrm>
        </p:grpSpPr>
        <p:sp>
          <p:nvSpPr>
            <p:cNvPr id="441" name="Google Shape;441;p3"/>
            <p:cNvSpPr/>
            <p:nvPr/>
          </p:nvSpPr>
          <p:spPr>
            <a:xfrm>
              <a:off x="42726" y="5571763"/>
              <a:ext cx="4024567" cy="1020185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lang="hu-HU" sz="1800" b="0" i="0" u="none" strike="noStrike" cap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endParaRPr>
            </a:p>
          </p:txBody>
        </p:sp>
        <p:grpSp>
          <p:nvGrpSpPr>
            <p:cNvPr id="442" name="Google Shape;442;p3"/>
            <p:cNvGrpSpPr/>
            <p:nvPr/>
          </p:nvGrpSpPr>
          <p:grpSpPr>
            <a:xfrm>
              <a:off x="154527" y="5686798"/>
              <a:ext cx="3811283" cy="790115"/>
              <a:chOff x="659276" y="2856989"/>
              <a:chExt cx="3811283" cy="790115"/>
            </a:xfrm>
          </p:grpSpPr>
          <p:sp>
            <p:nvSpPr>
              <p:cNvPr id="443" name="Google Shape;443;p3"/>
              <p:cNvSpPr/>
              <p:nvPr/>
            </p:nvSpPr>
            <p:spPr>
              <a:xfrm>
                <a:off x="659276" y="2873416"/>
                <a:ext cx="1060704" cy="758952"/>
              </a:xfrm>
              <a:prstGeom prst="flowChartMultidocumen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>
                <a:solidFill>
                  <a:srgbClr val="1E4E79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23232"/>
                  </a:buClr>
                  <a:buSzPts val="1800"/>
                  <a:buFont typeface="Calibri"/>
                  <a:buNone/>
                </a:pPr>
                <a:r>
                  <a:rPr lang="hu-HU" sz="1450" b="0" i="0" u="none" strike="noStrike" cap="none" dirty="0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Bemeneti adat</a:t>
                </a:r>
                <a:endParaRPr lang="hu-HU" sz="145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pic>
            <p:nvPicPr>
              <p:cNvPr id="444" name="Google Shape;444;p3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2326640" y="2856989"/>
                <a:ext cx="660508" cy="775379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445" name="Google Shape;445;p3"/>
              <p:cNvCxnSpPr>
                <a:stCxn id="443" idx="3"/>
                <a:endCxn id="444" idx="1"/>
              </p:cNvCxnSpPr>
              <p:nvPr/>
            </p:nvCxnSpPr>
            <p:spPr>
              <a:xfrm rot="10800000" flipH="1">
                <a:off x="1719980" y="3244792"/>
                <a:ext cx="606600" cy="81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cxnSp>
            <p:nvCxnSpPr>
              <p:cNvPr id="446" name="Google Shape;446;p3"/>
              <p:cNvCxnSpPr>
                <a:stCxn id="444" idx="3"/>
              </p:cNvCxnSpPr>
              <p:nvPr/>
            </p:nvCxnSpPr>
            <p:spPr>
              <a:xfrm rot="10800000" flipH="1">
                <a:off x="2987148" y="3013079"/>
                <a:ext cx="558600" cy="2316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cxnSp>
            <p:nvCxnSpPr>
              <p:cNvPr id="447" name="Google Shape;447;p3"/>
              <p:cNvCxnSpPr>
                <a:stCxn id="444" idx="3"/>
              </p:cNvCxnSpPr>
              <p:nvPr/>
            </p:nvCxnSpPr>
            <p:spPr>
              <a:xfrm>
                <a:off x="2987148" y="3244679"/>
                <a:ext cx="558600" cy="231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sp>
            <p:nvSpPr>
              <p:cNvPr id="448" name="Google Shape;448;p3"/>
              <p:cNvSpPr/>
              <p:nvPr/>
            </p:nvSpPr>
            <p:spPr>
              <a:xfrm>
                <a:off x="3556159" y="2866892"/>
                <a:ext cx="914400" cy="231734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>
                <a:solidFill>
                  <a:srgbClr val="1E4E79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23232"/>
                  </a:buClr>
                  <a:buSzPts val="1600"/>
                  <a:buFont typeface="Calibri"/>
                  <a:buNone/>
                </a:pPr>
                <a:r>
                  <a:rPr lang="hu-HU" sz="1450" b="0" i="0" u="none" strike="noStrike" cap="none" dirty="0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20.0 </a:t>
                </a:r>
                <a:r>
                  <a:rPr lang="hu-HU" sz="1450" b="0" i="0" u="none" strike="noStrike" cap="none" dirty="0" err="1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MFt</a:t>
                </a:r>
                <a:r>
                  <a:rPr lang="hu-HU" sz="1450" b="0" i="0" u="none" strike="noStrike" cap="none" dirty="0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 </a:t>
                </a:r>
                <a:endParaRPr lang="hu-HU" sz="145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sp>
            <p:nvSpPr>
              <p:cNvPr id="449" name="Google Shape;449;p3"/>
              <p:cNvSpPr/>
              <p:nvPr/>
            </p:nvSpPr>
            <p:spPr>
              <a:xfrm>
                <a:off x="3545840" y="3137025"/>
                <a:ext cx="914400" cy="231734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>
                <a:solidFill>
                  <a:srgbClr val="1E4E79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23232"/>
                  </a:buClr>
                  <a:buSzPts val="1600"/>
                  <a:buFont typeface="Calibri"/>
                  <a:buNone/>
                </a:pPr>
                <a:r>
                  <a:rPr lang="hu-HU" sz="1450" b="0" i="0" u="none" strike="noStrike" cap="none" dirty="0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15.8 </a:t>
                </a:r>
                <a:r>
                  <a:rPr lang="hu-HU" sz="1450" b="0" i="0" u="none" strike="noStrike" cap="none" dirty="0" err="1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MFt</a:t>
                </a:r>
                <a:endParaRPr lang="hu-HU" sz="145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sp>
            <p:nvSpPr>
              <p:cNvPr id="450" name="Google Shape;450;p3"/>
              <p:cNvSpPr/>
              <p:nvPr/>
            </p:nvSpPr>
            <p:spPr>
              <a:xfrm>
                <a:off x="3545840" y="3415370"/>
                <a:ext cx="914400" cy="231734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>
                <a:solidFill>
                  <a:srgbClr val="1E4E79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323232"/>
                  </a:buClr>
                  <a:buSzPts val="1600"/>
                  <a:buFont typeface="Calibri"/>
                  <a:buNone/>
                </a:pPr>
                <a:r>
                  <a:rPr lang="hu-HU" sz="1450" b="0" i="0" u="none" strike="noStrike" cap="none" dirty="0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32.3 </a:t>
                </a:r>
                <a:r>
                  <a:rPr lang="hu-HU" sz="1450" b="0" i="0" u="none" strike="noStrike" cap="none" dirty="0" err="1">
                    <a:solidFill>
                      <a:srgbClr val="32323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rPr>
                  <a:t>MFt</a:t>
                </a:r>
                <a:endParaRPr lang="hu-HU" sz="145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</p:grpSp>
      </p:grpSp>
      <p:grpSp>
        <p:nvGrpSpPr>
          <p:cNvPr id="451" name="Google Shape;451;p3"/>
          <p:cNvGrpSpPr/>
          <p:nvPr/>
        </p:nvGrpSpPr>
        <p:grpSpPr>
          <a:xfrm>
            <a:off x="4148956" y="4584015"/>
            <a:ext cx="3939252" cy="1230778"/>
            <a:chOff x="410284" y="4239577"/>
            <a:chExt cx="5142973" cy="1606868"/>
          </a:xfrm>
        </p:grpSpPr>
        <p:grpSp>
          <p:nvGrpSpPr>
            <p:cNvPr id="452" name="Google Shape;452;p3"/>
            <p:cNvGrpSpPr/>
            <p:nvPr/>
          </p:nvGrpSpPr>
          <p:grpSpPr>
            <a:xfrm>
              <a:off x="410284" y="4239577"/>
              <a:ext cx="1952593" cy="1606868"/>
              <a:chOff x="410284" y="4252912"/>
              <a:chExt cx="1952593" cy="1606868"/>
            </a:xfrm>
          </p:grpSpPr>
          <p:sp>
            <p:nvSpPr>
              <p:cNvPr id="453" name="Google Shape;453;p3"/>
              <p:cNvSpPr/>
              <p:nvPr/>
            </p:nvSpPr>
            <p:spPr>
              <a:xfrm>
                <a:off x="410284" y="4252912"/>
                <a:ext cx="1952593" cy="1606868"/>
              </a:xfrm>
              <a:prstGeom prst="rect">
                <a:avLst/>
              </a:prstGeom>
              <a:solidFill>
                <a:schemeClr val="lt1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lang="hu-HU" sz="1800" b="0" i="0" u="none" strike="noStrike" cap="none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/>
                </a:endParaRPr>
              </a:p>
            </p:txBody>
          </p:sp>
          <p:grpSp>
            <p:nvGrpSpPr>
              <p:cNvPr id="454" name="Google Shape;454;p3"/>
              <p:cNvGrpSpPr/>
              <p:nvPr/>
            </p:nvGrpSpPr>
            <p:grpSpPr>
              <a:xfrm>
                <a:off x="617495" y="4366736"/>
                <a:ext cx="1538170" cy="1379220"/>
                <a:chOff x="1109310" y="4545330"/>
                <a:chExt cx="1538170" cy="1379220"/>
              </a:xfrm>
            </p:grpSpPr>
            <p:sp>
              <p:nvSpPr>
                <p:cNvPr id="455" name="Google Shape;455;p3"/>
                <p:cNvSpPr/>
                <p:nvPr/>
              </p:nvSpPr>
              <p:spPr>
                <a:xfrm>
                  <a:off x="1135380" y="454533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56" name="Google Shape;456;p3"/>
                <p:cNvSpPr/>
                <p:nvPr/>
              </p:nvSpPr>
              <p:spPr>
                <a:xfrm>
                  <a:off x="1429950" y="456057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57" name="Google Shape;457;p3"/>
                <p:cNvSpPr/>
                <p:nvPr/>
              </p:nvSpPr>
              <p:spPr>
                <a:xfrm>
                  <a:off x="1280160" y="478917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58" name="Google Shape;458;p3"/>
                <p:cNvSpPr/>
                <p:nvPr/>
              </p:nvSpPr>
              <p:spPr>
                <a:xfrm>
                  <a:off x="1123941" y="5025390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59" name="Google Shape;459;p3"/>
                <p:cNvSpPr/>
                <p:nvPr/>
              </p:nvSpPr>
              <p:spPr>
                <a:xfrm>
                  <a:off x="1612979" y="465963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0" name="Google Shape;460;p3"/>
                <p:cNvSpPr/>
                <p:nvPr/>
              </p:nvSpPr>
              <p:spPr>
                <a:xfrm>
                  <a:off x="1109310" y="533019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1" name="Google Shape;461;p3"/>
                <p:cNvSpPr/>
                <p:nvPr/>
              </p:nvSpPr>
              <p:spPr>
                <a:xfrm>
                  <a:off x="1349949" y="5076825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2" name="Google Shape;462;p3"/>
                <p:cNvSpPr/>
                <p:nvPr/>
              </p:nvSpPr>
              <p:spPr>
                <a:xfrm>
                  <a:off x="2100529" y="461391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3" name="Google Shape;463;p3"/>
                <p:cNvSpPr/>
                <p:nvPr/>
              </p:nvSpPr>
              <p:spPr>
                <a:xfrm>
                  <a:off x="1937000" y="529971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4" name="Google Shape;464;p3"/>
                <p:cNvSpPr/>
                <p:nvPr/>
              </p:nvSpPr>
              <p:spPr>
                <a:xfrm>
                  <a:off x="1865681" y="457581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5" name="Google Shape;465;p3"/>
                <p:cNvSpPr/>
                <p:nvPr/>
              </p:nvSpPr>
              <p:spPr>
                <a:xfrm>
                  <a:off x="1669831" y="517779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6" name="Google Shape;466;p3"/>
                <p:cNvSpPr/>
                <p:nvPr/>
              </p:nvSpPr>
              <p:spPr>
                <a:xfrm>
                  <a:off x="1951171" y="504825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7" name="Google Shape;467;p3"/>
                <p:cNvSpPr/>
                <p:nvPr/>
              </p:nvSpPr>
              <p:spPr>
                <a:xfrm>
                  <a:off x="1683410" y="545973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8" name="Google Shape;468;p3"/>
                <p:cNvSpPr/>
                <p:nvPr/>
              </p:nvSpPr>
              <p:spPr>
                <a:xfrm>
                  <a:off x="2226411" y="531901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69" name="Google Shape;469;p3"/>
                <p:cNvSpPr/>
                <p:nvPr/>
              </p:nvSpPr>
              <p:spPr>
                <a:xfrm>
                  <a:off x="2409891" y="487299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0" name="Google Shape;470;p3"/>
                <p:cNvSpPr/>
                <p:nvPr/>
              </p:nvSpPr>
              <p:spPr>
                <a:xfrm>
                  <a:off x="1121357" y="558546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1" name="Google Shape;471;p3"/>
                <p:cNvSpPr/>
                <p:nvPr/>
              </p:nvSpPr>
              <p:spPr>
                <a:xfrm>
                  <a:off x="2464600" y="5606882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2" name="Google Shape;472;p3"/>
                <p:cNvSpPr/>
                <p:nvPr/>
              </p:nvSpPr>
              <p:spPr>
                <a:xfrm>
                  <a:off x="1554480" y="494157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3" name="Google Shape;473;p3"/>
                <p:cNvSpPr/>
                <p:nvPr/>
              </p:nvSpPr>
              <p:spPr>
                <a:xfrm>
                  <a:off x="1400861" y="547878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4" name="Google Shape;474;p3"/>
                <p:cNvSpPr/>
                <p:nvPr/>
              </p:nvSpPr>
              <p:spPr>
                <a:xfrm>
                  <a:off x="2141220" y="483133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5" name="Google Shape;475;p3"/>
                <p:cNvSpPr/>
                <p:nvPr/>
              </p:nvSpPr>
              <p:spPr>
                <a:xfrm>
                  <a:off x="1959870" y="555879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6" name="Google Shape;476;p3"/>
                <p:cNvSpPr/>
                <p:nvPr/>
              </p:nvSpPr>
              <p:spPr>
                <a:xfrm>
                  <a:off x="2451500" y="510540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7" name="Google Shape;477;p3"/>
                <p:cNvSpPr/>
                <p:nvPr/>
              </p:nvSpPr>
              <p:spPr>
                <a:xfrm>
                  <a:off x="1831070" y="4857750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8" name="Google Shape;478;p3"/>
                <p:cNvSpPr/>
                <p:nvPr/>
              </p:nvSpPr>
              <p:spPr>
                <a:xfrm>
                  <a:off x="2200500" y="5086350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79" name="Google Shape;479;p3"/>
                <p:cNvSpPr/>
                <p:nvPr/>
              </p:nvSpPr>
              <p:spPr>
                <a:xfrm>
                  <a:off x="2464600" y="5337810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80" name="Google Shape;480;p3"/>
                <p:cNvSpPr/>
                <p:nvPr/>
              </p:nvSpPr>
              <p:spPr>
                <a:xfrm>
                  <a:off x="2232660" y="5612130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81" name="Google Shape;481;p3"/>
                <p:cNvSpPr/>
                <p:nvPr/>
              </p:nvSpPr>
              <p:spPr>
                <a:xfrm>
                  <a:off x="2416911" y="4625340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82" name="Google Shape;482;p3"/>
                <p:cNvSpPr/>
                <p:nvPr/>
              </p:nvSpPr>
              <p:spPr>
                <a:xfrm>
                  <a:off x="1554480" y="5671652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83" name="Google Shape;483;p3"/>
                <p:cNvSpPr/>
                <p:nvPr/>
              </p:nvSpPr>
              <p:spPr>
                <a:xfrm>
                  <a:off x="1505680" y="5277317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84" name="Google Shape;484;p3"/>
                <p:cNvSpPr/>
                <p:nvPr/>
              </p:nvSpPr>
              <p:spPr>
                <a:xfrm>
                  <a:off x="1335609" y="574167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</p:grpSp>
        </p:grpSp>
        <p:grpSp>
          <p:nvGrpSpPr>
            <p:cNvPr id="485" name="Google Shape;485;p3"/>
            <p:cNvGrpSpPr/>
            <p:nvPr/>
          </p:nvGrpSpPr>
          <p:grpSpPr>
            <a:xfrm>
              <a:off x="4152055" y="4361363"/>
              <a:ext cx="1401202" cy="1363296"/>
              <a:chOff x="3811402" y="4393882"/>
              <a:chExt cx="1401202" cy="1363296"/>
            </a:xfrm>
          </p:grpSpPr>
          <p:grpSp>
            <p:nvGrpSpPr>
              <p:cNvPr id="486" name="Google Shape;486;p3"/>
              <p:cNvGrpSpPr/>
              <p:nvPr/>
            </p:nvGrpSpPr>
            <p:grpSpPr>
              <a:xfrm>
                <a:off x="3812608" y="5116830"/>
                <a:ext cx="641588" cy="624537"/>
                <a:chOff x="5141041" y="4392930"/>
                <a:chExt cx="641588" cy="624537"/>
              </a:xfrm>
            </p:grpSpPr>
            <p:sp>
              <p:nvSpPr>
                <p:cNvPr id="487" name="Google Shape;487;p3"/>
                <p:cNvSpPr/>
                <p:nvPr/>
              </p:nvSpPr>
              <p:spPr>
                <a:xfrm>
                  <a:off x="5141041" y="4834587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88" name="Google Shape;488;p3"/>
                <p:cNvSpPr/>
                <p:nvPr/>
              </p:nvSpPr>
              <p:spPr>
                <a:xfrm>
                  <a:off x="5370395" y="4834587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89" name="Google Shape;489;p3"/>
                <p:cNvSpPr/>
                <p:nvPr/>
              </p:nvSpPr>
              <p:spPr>
                <a:xfrm>
                  <a:off x="5141041" y="4609124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90" name="Google Shape;490;p3"/>
                <p:cNvSpPr/>
                <p:nvPr/>
              </p:nvSpPr>
              <p:spPr>
                <a:xfrm>
                  <a:off x="5599749" y="439293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91" name="Google Shape;491;p3"/>
                <p:cNvSpPr/>
                <p:nvPr/>
              </p:nvSpPr>
              <p:spPr>
                <a:xfrm>
                  <a:off x="5599749" y="4834587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92" name="Google Shape;492;p3"/>
                <p:cNvSpPr/>
                <p:nvPr/>
              </p:nvSpPr>
              <p:spPr>
                <a:xfrm>
                  <a:off x="5370395" y="4609124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93" name="Google Shape;493;p3"/>
                <p:cNvSpPr/>
                <p:nvPr/>
              </p:nvSpPr>
              <p:spPr>
                <a:xfrm>
                  <a:off x="5370395" y="439293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94" name="Google Shape;494;p3"/>
                <p:cNvSpPr/>
                <p:nvPr/>
              </p:nvSpPr>
              <p:spPr>
                <a:xfrm>
                  <a:off x="5141041" y="4392930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95" name="Google Shape;495;p3"/>
                <p:cNvSpPr/>
                <p:nvPr/>
              </p:nvSpPr>
              <p:spPr>
                <a:xfrm>
                  <a:off x="5599749" y="4609124"/>
                  <a:ext cx="182880" cy="182880"/>
                </a:xfrm>
                <a:prstGeom prst="ellipse">
                  <a:avLst/>
                </a:prstGeom>
                <a:solidFill>
                  <a:schemeClr val="accent6"/>
                </a:solidFill>
                <a:ln w="12700" cap="flat" cmpd="sng">
                  <a:solidFill>
                    <a:srgbClr val="385623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</p:grpSp>
          <p:grpSp>
            <p:nvGrpSpPr>
              <p:cNvPr id="496" name="Google Shape;496;p3"/>
              <p:cNvGrpSpPr/>
              <p:nvPr/>
            </p:nvGrpSpPr>
            <p:grpSpPr>
              <a:xfrm>
                <a:off x="4667840" y="4396490"/>
                <a:ext cx="470757" cy="636520"/>
                <a:chOff x="4540977" y="4392930"/>
                <a:chExt cx="470757" cy="636520"/>
              </a:xfrm>
            </p:grpSpPr>
            <p:sp>
              <p:nvSpPr>
                <p:cNvPr id="497" name="Google Shape;497;p3"/>
                <p:cNvSpPr/>
                <p:nvPr/>
              </p:nvSpPr>
              <p:spPr>
                <a:xfrm>
                  <a:off x="4540977" y="462534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98" name="Google Shape;498;p3"/>
                <p:cNvSpPr/>
                <p:nvPr/>
              </p:nvSpPr>
              <p:spPr>
                <a:xfrm>
                  <a:off x="4540978" y="439293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499" name="Google Shape;499;p3"/>
                <p:cNvSpPr/>
                <p:nvPr/>
              </p:nvSpPr>
              <p:spPr>
                <a:xfrm>
                  <a:off x="4540977" y="484657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00" name="Google Shape;500;p3"/>
                <p:cNvSpPr/>
                <p:nvPr/>
              </p:nvSpPr>
              <p:spPr>
                <a:xfrm>
                  <a:off x="4799593" y="484251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01" name="Google Shape;501;p3"/>
                <p:cNvSpPr/>
                <p:nvPr/>
              </p:nvSpPr>
              <p:spPr>
                <a:xfrm>
                  <a:off x="4799593" y="439293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02" name="Google Shape;502;p3"/>
                <p:cNvSpPr/>
                <p:nvPr/>
              </p:nvSpPr>
              <p:spPr>
                <a:xfrm>
                  <a:off x="4799593" y="4625340"/>
                  <a:ext cx="212141" cy="1828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3300"/>
                </a:solidFill>
                <a:ln w="12700" cap="flat" cmpd="sng">
                  <a:solidFill>
                    <a:srgbClr val="C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</p:grpSp>
          <p:grpSp>
            <p:nvGrpSpPr>
              <p:cNvPr id="503" name="Google Shape;503;p3"/>
              <p:cNvGrpSpPr/>
              <p:nvPr/>
            </p:nvGrpSpPr>
            <p:grpSpPr>
              <a:xfrm>
                <a:off x="3811402" y="4393882"/>
                <a:ext cx="643143" cy="645076"/>
                <a:chOff x="3811402" y="4393882"/>
                <a:chExt cx="643143" cy="645076"/>
              </a:xfrm>
            </p:grpSpPr>
            <p:sp>
              <p:nvSpPr>
                <p:cNvPr id="504" name="Google Shape;504;p3"/>
                <p:cNvSpPr/>
                <p:nvPr/>
              </p:nvSpPr>
              <p:spPr>
                <a:xfrm>
                  <a:off x="3811402" y="4625340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05" name="Google Shape;505;p3"/>
                <p:cNvSpPr/>
                <p:nvPr/>
              </p:nvSpPr>
              <p:spPr>
                <a:xfrm>
                  <a:off x="4041962" y="4393882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06" name="Google Shape;506;p3"/>
                <p:cNvSpPr/>
                <p:nvPr/>
              </p:nvSpPr>
              <p:spPr>
                <a:xfrm>
                  <a:off x="4271665" y="4625340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07" name="Google Shape;507;p3"/>
                <p:cNvSpPr/>
                <p:nvPr/>
              </p:nvSpPr>
              <p:spPr>
                <a:xfrm>
                  <a:off x="4271665" y="4856078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08" name="Google Shape;508;p3"/>
                <p:cNvSpPr/>
                <p:nvPr/>
              </p:nvSpPr>
              <p:spPr>
                <a:xfrm>
                  <a:off x="3811402" y="4856078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09" name="Google Shape;509;p3"/>
                <p:cNvSpPr/>
                <p:nvPr/>
              </p:nvSpPr>
              <p:spPr>
                <a:xfrm>
                  <a:off x="4271665" y="4393882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10" name="Google Shape;510;p3"/>
                <p:cNvSpPr/>
                <p:nvPr/>
              </p:nvSpPr>
              <p:spPr>
                <a:xfrm>
                  <a:off x="4041962" y="4856078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11" name="Google Shape;511;p3"/>
                <p:cNvSpPr/>
                <p:nvPr/>
              </p:nvSpPr>
              <p:spPr>
                <a:xfrm>
                  <a:off x="3811402" y="4393882"/>
                  <a:ext cx="182880" cy="182880"/>
                </a:xfrm>
                <a:prstGeom prst="diamond">
                  <a:avLst/>
                </a:prstGeom>
                <a:solidFill>
                  <a:schemeClr val="accent4"/>
                </a:solidFill>
                <a:ln w="12700" cap="flat" cmpd="sng">
                  <a:solidFill>
                    <a:srgbClr val="7F47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</p:grpSp>
          <p:grpSp>
            <p:nvGrpSpPr>
              <p:cNvPr id="512" name="Google Shape;512;p3"/>
              <p:cNvGrpSpPr/>
              <p:nvPr/>
            </p:nvGrpSpPr>
            <p:grpSpPr>
              <a:xfrm>
                <a:off x="4569461" y="5139690"/>
                <a:ext cx="643143" cy="617488"/>
                <a:chOff x="3811402" y="5101338"/>
                <a:chExt cx="643143" cy="617488"/>
              </a:xfrm>
            </p:grpSpPr>
            <p:sp>
              <p:nvSpPr>
                <p:cNvPr id="513" name="Google Shape;513;p3"/>
                <p:cNvSpPr/>
                <p:nvPr/>
              </p:nvSpPr>
              <p:spPr>
                <a:xfrm>
                  <a:off x="4046001" y="5535946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14" name="Google Shape;514;p3"/>
                <p:cNvSpPr/>
                <p:nvPr/>
              </p:nvSpPr>
              <p:spPr>
                <a:xfrm>
                  <a:off x="4271665" y="5101338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15" name="Google Shape;515;p3"/>
                <p:cNvSpPr/>
                <p:nvPr/>
              </p:nvSpPr>
              <p:spPr>
                <a:xfrm>
                  <a:off x="3811402" y="531901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16" name="Google Shape;516;p3"/>
                <p:cNvSpPr/>
                <p:nvPr/>
              </p:nvSpPr>
              <p:spPr>
                <a:xfrm>
                  <a:off x="3811402" y="5101338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17" name="Google Shape;517;p3"/>
                <p:cNvSpPr/>
                <p:nvPr/>
              </p:nvSpPr>
              <p:spPr>
                <a:xfrm>
                  <a:off x="4046001" y="5319010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18" name="Google Shape;518;p3"/>
                <p:cNvSpPr/>
                <p:nvPr/>
              </p:nvSpPr>
              <p:spPr>
                <a:xfrm>
                  <a:off x="4046001" y="5101338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  <p:sp>
              <p:nvSpPr>
                <p:cNvPr id="519" name="Google Shape;519;p3"/>
                <p:cNvSpPr/>
                <p:nvPr/>
              </p:nvSpPr>
              <p:spPr>
                <a:xfrm>
                  <a:off x="3811402" y="5535946"/>
                  <a:ext cx="182880" cy="182880"/>
                </a:xfrm>
                <a:prstGeom prst="rect">
                  <a:avLst/>
                </a:prstGeom>
                <a:solidFill>
                  <a:schemeClr val="accent2"/>
                </a:solidFill>
                <a:ln w="12700" cap="flat" cmpd="sng">
                  <a:solidFill>
                    <a:srgbClr val="095988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lt1"/>
                    </a:buClr>
                    <a:buSzPts val="1800"/>
                    <a:buFont typeface="Calibri"/>
                    <a:buNone/>
                  </a:pPr>
                  <a:endParaRPr lang="hu-HU" sz="1800" b="0" i="0" u="none" strike="noStrike" cap="none" dirty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Calibri"/>
                  </a:endParaRPr>
                </a:p>
              </p:txBody>
            </p:sp>
          </p:grpSp>
        </p:grpSp>
        <p:pic>
          <p:nvPicPr>
            <p:cNvPr id="520" name="Google Shape;520;p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800087" y="4655322"/>
              <a:ext cx="660508" cy="7753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21" name="Google Shape;521;p3"/>
            <p:cNvCxnSpPr>
              <a:stCxn id="453" idx="3"/>
              <a:endCxn id="520" idx="1"/>
            </p:cNvCxnSpPr>
            <p:nvPr/>
          </p:nvCxnSpPr>
          <p:spPr>
            <a:xfrm>
              <a:off x="2362877" y="5043011"/>
              <a:ext cx="4371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522" name="Google Shape;522;p3"/>
            <p:cNvCxnSpPr>
              <a:stCxn id="520" idx="3"/>
            </p:cNvCxnSpPr>
            <p:nvPr/>
          </p:nvCxnSpPr>
          <p:spPr>
            <a:xfrm>
              <a:off x="3460595" y="5043012"/>
              <a:ext cx="4941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523" name="Google Shape;523;p3"/>
          <p:cNvSpPr/>
          <p:nvPr/>
        </p:nvSpPr>
        <p:spPr>
          <a:xfrm>
            <a:off x="8571302" y="5520643"/>
            <a:ext cx="365760" cy="365760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 cap="flat" cmpd="sng">
            <a:solidFill>
              <a:schemeClr val="accent4">
                <a:lumMod val="5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lt1"/>
              </a:buClr>
              <a:buSzPts val="1800"/>
            </a:pPr>
            <a:endParaRPr lang="hu-HU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24" name="Google Shape;524;p3"/>
          <p:cNvSpPr/>
          <p:nvPr/>
        </p:nvSpPr>
        <p:spPr>
          <a:xfrm>
            <a:off x="8571302" y="5032112"/>
            <a:ext cx="365760" cy="36576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4">
              <a:lumMod val="75000"/>
            </a:schemeClr>
          </a:solidFill>
          <a:ln w="12700" cap="flat" cmpd="sng">
            <a:solidFill>
              <a:schemeClr val="accent4">
                <a:lumMod val="5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lt1"/>
              </a:buClr>
              <a:buSzPts val="1800"/>
            </a:pPr>
            <a:endParaRPr lang="hu-HU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25" name="Google Shape;525;p3"/>
          <p:cNvSpPr/>
          <p:nvPr/>
        </p:nvSpPr>
        <p:spPr>
          <a:xfrm>
            <a:off x="8573284" y="4520003"/>
            <a:ext cx="365760" cy="36576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ap="flat" cmpd="sng">
            <a:solidFill>
              <a:schemeClr val="accent4">
                <a:lumMod val="5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lt1"/>
              </a:buClr>
              <a:buSzPts val="1800"/>
            </a:pPr>
            <a:endParaRPr lang="hu-HU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cxnSp>
        <p:nvCxnSpPr>
          <p:cNvPr id="526" name="Google Shape;526;p3"/>
          <p:cNvCxnSpPr>
            <a:stCxn id="525" idx="3"/>
            <a:endCxn id="527" idx="1"/>
          </p:cNvCxnSpPr>
          <p:nvPr/>
        </p:nvCxnSpPr>
        <p:spPr>
          <a:xfrm>
            <a:off x="8939044" y="4702883"/>
            <a:ext cx="460500" cy="5697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8" name="Google Shape;528;p3"/>
          <p:cNvCxnSpPr>
            <a:stCxn id="524" idx="0"/>
            <a:endCxn id="527" idx="1"/>
          </p:cNvCxnSpPr>
          <p:nvPr/>
        </p:nvCxnSpPr>
        <p:spPr>
          <a:xfrm>
            <a:off x="8937062" y="5214992"/>
            <a:ext cx="462600" cy="57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29" name="Google Shape;529;p3"/>
          <p:cNvCxnSpPr>
            <a:stCxn id="523" idx="6"/>
            <a:endCxn id="527" idx="1"/>
          </p:cNvCxnSpPr>
          <p:nvPr/>
        </p:nvCxnSpPr>
        <p:spPr>
          <a:xfrm rot="10800000" flipH="1">
            <a:off x="8937062" y="5272723"/>
            <a:ext cx="462600" cy="4308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30" name="Google Shape;530;p3"/>
          <p:cNvSpPr/>
          <p:nvPr/>
        </p:nvSpPr>
        <p:spPr>
          <a:xfrm>
            <a:off x="9307904" y="4333749"/>
            <a:ext cx="602472" cy="23173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r>
              <a:rPr lang="hu-HU" sz="1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Rossz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531" name="Google Shape;531;p3"/>
          <p:cNvSpPr/>
          <p:nvPr/>
        </p:nvSpPr>
        <p:spPr>
          <a:xfrm>
            <a:off x="10440267" y="4333749"/>
            <a:ext cx="602472" cy="23173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r>
              <a:rPr lang="hu-HU" sz="1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Rossz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532" name="Google Shape;532;p3"/>
          <p:cNvSpPr/>
          <p:nvPr/>
        </p:nvSpPr>
        <p:spPr>
          <a:xfrm>
            <a:off x="10095191" y="5935461"/>
            <a:ext cx="602472" cy="231734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r>
              <a:rPr lang="hu-HU" sz="12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Jó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533" name="Google Shape;533;p3"/>
          <p:cNvGrpSpPr/>
          <p:nvPr/>
        </p:nvGrpSpPr>
        <p:grpSpPr>
          <a:xfrm>
            <a:off x="9399575" y="4736535"/>
            <a:ext cx="1321326" cy="1072143"/>
            <a:chOff x="5842484" y="2925586"/>
            <a:chExt cx="1472715" cy="1194982"/>
          </a:xfrm>
        </p:grpSpPr>
        <p:grpSp>
          <p:nvGrpSpPr>
            <p:cNvPr id="534" name="Google Shape;534;p3"/>
            <p:cNvGrpSpPr/>
            <p:nvPr/>
          </p:nvGrpSpPr>
          <p:grpSpPr>
            <a:xfrm>
              <a:off x="5842484" y="2925586"/>
              <a:ext cx="1472715" cy="1194982"/>
              <a:chOff x="5842485" y="2925586"/>
              <a:chExt cx="1071162" cy="869156"/>
            </a:xfrm>
          </p:grpSpPr>
          <p:pic>
            <p:nvPicPr>
              <p:cNvPr id="527" name="Google Shape;527;p3"/>
              <p:cNvPicPr preferRelativeResize="0"/>
              <p:nvPr/>
            </p:nvPicPr>
            <p:blipFill rotWithShape="1">
              <a:blip r:embed="rId6">
                <a:alphaModFix/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/>
            </p:blipFill>
            <p:spPr>
              <a:xfrm>
                <a:off x="5842485" y="2925586"/>
                <a:ext cx="1037666" cy="86915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35" name="Google Shape;535;p3"/>
              <p:cNvSpPr/>
              <p:nvPr/>
            </p:nvSpPr>
            <p:spPr>
              <a:xfrm>
                <a:off x="6081972" y="3073676"/>
                <a:ext cx="558692" cy="558692"/>
              </a:xfrm>
              <a:prstGeom prst="ellipse">
                <a:avLst/>
              </a:prstGeom>
              <a:solidFill>
                <a:schemeClr val="lt1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lang="hu-HU" sz="1800" b="0" i="0" u="none" strike="noStrike" cap="none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/>
                </a:endParaRPr>
              </a:p>
            </p:txBody>
          </p:sp>
          <p:sp>
            <p:nvSpPr>
              <p:cNvPr id="536" name="Google Shape;536;p3"/>
              <p:cNvSpPr/>
              <p:nvPr/>
            </p:nvSpPr>
            <p:spPr>
              <a:xfrm>
                <a:off x="6600123" y="3203402"/>
                <a:ext cx="313524" cy="313524"/>
              </a:xfrm>
              <a:prstGeom prst="ellipse">
                <a:avLst/>
              </a:prstGeom>
              <a:solidFill>
                <a:schemeClr val="lt1"/>
              </a:solidFill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lang="hu-HU" sz="1800" b="0" i="0" u="none" strike="noStrike" cap="none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/>
                </a:endParaRPr>
              </a:p>
            </p:txBody>
          </p:sp>
        </p:grpSp>
        <p:pic>
          <p:nvPicPr>
            <p:cNvPr id="537" name="Google Shape;537;p3"/>
            <p:cNvPicPr preferRelativeResize="0"/>
            <p:nvPr/>
          </p:nvPicPr>
          <p:blipFill rotWithShape="1">
            <a:blip r:embed="rId7">
              <a:alphaModFix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6167330" y="3143547"/>
              <a:ext cx="660508" cy="775379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538" name="Google Shape;538;p3"/>
          <p:cNvCxnSpPr>
            <a:stCxn id="530" idx="2"/>
            <a:endCxn id="527" idx="0"/>
          </p:cNvCxnSpPr>
          <p:nvPr/>
        </p:nvCxnSpPr>
        <p:spPr>
          <a:xfrm>
            <a:off x="9609140" y="4565483"/>
            <a:ext cx="430439" cy="17105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39" name="Google Shape;539;p3"/>
          <p:cNvCxnSpPr>
            <a:stCxn id="531" idx="2"/>
            <a:endCxn id="527" idx="0"/>
          </p:cNvCxnSpPr>
          <p:nvPr/>
        </p:nvCxnSpPr>
        <p:spPr>
          <a:xfrm flipH="1">
            <a:off x="10039579" y="4565483"/>
            <a:ext cx="701924" cy="17105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40" name="Google Shape;540;p3"/>
          <p:cNvCxnSpPr>
            <a:stCxn id="532" idx="0"/>
            <a:endCxn id="527" idx="2"/>
          </p:cNvCxnSpPr>
          <p:nvPr/>
        </p:nvCxnSpPr>
        <p:spPr>
          <a:xfrm rot="10800000">
            <a:off x="10039727" y="5808561"/>
            <a:ext cx="356700" cy="126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41" name="Google Shape;541;p3"/>
          <p:cNvCxnSpPr>
            <a:stCxn id="536" idx="2"/>
            <a:endCxn id="542" idx="2"/>
          </p:cNvCxnSpPr>
          <p:nvPr/>
        </p:nvCxnSpPr>
        <p:spPr>
          <a:xfrm>
            <a:off x="10334155" y="5272607"/>
            <a:ext cx="1077767" cy="2015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543" name="Google Shape;543;p3"/>
          <p:cNvGrpSpPr/>
          <p:nvPr/>
        </p:nvGrpSpPr>
        <p:grpSpPr>
          <a:xfrm>
            <a:off x="11262400" y="4866743"/>
            <a:ext cx="664805" cy="590759"/>
            <a:chOff x="11262400" y="4837247"/>
            <a:chExt cx="664805" cy="590759"/>
          </a:xfrm>
        </p:grpSpPr>
        <p:sp>
          <p:nvSpPr>
            <p:cNvPr id="542" name="Google Shape;542;p3"/>
            <p:cNvSpPr/>
            <p:nvPr/>
          </p:nvSpPr>
          <p:spPr>
            <a:xfrm>
              <a:off x="11411922" y="5062246"/>
              <a:ext cx="365760" cy="36576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12700" cap="flat" cmpd="sng">
              <a:solidFill>
                <a:schemeClr val="accent4">
                  <a:lumMod val="5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lang="hu-HU" sz="1800" b="0" i="0" u="none" strike="noStrike" cap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endParaRPr>
            </a:p>
          </p:txBody>
        </p:sp>
        <p:sp>
          <p:nvSpPr>
            <p:cNvPr id="544" name="Google Shape;544;p3"/>
            <p:cNvSpPr txBox="1"/>
            <p:nvPr/>
          </p:nvSpPr>
          <p:spPr>
            <a:xfrm>
              <a:off x="11262400" y="4837247"/>
              <a:ext cx="664805" cy="2615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3232"/>
                </a:buClr>
                <a:buSzPts val="1100"/>
                <a:buFont typeface="Calibri"/>
                <a:buNone/>
              </a:pPr>
              <a:r>
                <a:rPr lang="hu-HU" sz="1100" b="0" i="0" u="none" strike="noStrike" cap="none" dirty="0">
                  <a:solidFill>
                    <a:srgbClr val="32323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/>
                </a:rPr>
                <a:t>Kimenet</a:t>
              </a:r>
              <a:endParaRPr lang="hu-HU" sz="14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</p:grpSp>
      <p:sp>
        <p:nvSpPr>
          <p:cNvPr id="545" name="Google Shape;545;p3"/>
          <p:cNvSpPr txBox="1"/>
          <p:nvPr/>
        </p:nvSpPr>
        <p:spPr>
          <a:xfrm>
            <a:off x="226411" y="3800068"/>
            <a:ext cx="3657600" cy="754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1500"/>
              <a:buFont typeface="Arial"/>
              <a:buChar char="•"/>
            </a:pPr>
            <a:r>
              <a:rPr lang="hu-HU" sz="1500" b="1" i="0" u="none" strike="noStrike" cap="none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Regresszió</a:t>
            </a:r>
            <a:r>
              <a:rPr lang="hu-HU" sz="15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 – Folytonos szám előrejelzése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b="0" i="0" u="none" strike="noStrike" cap="none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Lineáris regresszió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742950" lvl="1" indent="-285750">
              <a:buClr>
                <a:srgbClr val="323232"/>
              </a:buClr>
              <a:buSzPts val="1400"/>
              <a:buFont typeface="Arial"/>
              <a:buChar char="•"/>
            </a:pPr>
            <a:r>
              <a:rPr lang="hu-HU" sz="1400" dirty="0">
                <a:solidFill>
                  <a:srgbClr val="32323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Döntési fa alapú algoritmusok</a:t>
            </a:r>
            <a:endParaRPr lang="hu-HU" sz="14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546" name="Google Shape;546;p3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hu-HU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fld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églalap: lekerekített 1">
            <a:extLst>
              <a:ext uri="{FF2B5EF4-FFF2-40B4-BE49-F238E27FC236}">
                <a16:creationId xmlns:a16="http://schemas.microsoft.com/office/drawing/2014/main" id="{B5F0D394-A3EE-A453-5D0C-90549E47FE82}"/>
              </a:ext>
            </a:extLst>
          </p:cNvPr>
          <p:cNvSpPr/>
          <p:nvPr/>
        </p:nvSpPr>
        <p:spPr>
          <a:xfrm>
            <a:off x="4184831" y="3685593"/>
            <a:ext cx="3684202" cy="736882"/>
          </a:xfrm>
          <a:prstGeom prst="roundRect">
            <a:avLst>
              <a:gd name="adj" fmla="val 5000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59"/>
          <p:cNvSpPr txBox="1">
            <a:spLocks noGrp="1"/>
          </p:cNvSpPr>
          <p:nvPr>
            <p:ph type="body" idx="1"/>
          </p:nvPr>
        </p:nvSpPr>
        <p:spPr>
          <a:xfrm>
            <a:off x="475890" y="963501"/>
            <a:ext cx="7331352" cy="1025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73050" indent="-193675">
              <a:buClr>
                <a:schemeClr val="dk1"/>
              </a:buClr>
            </a:pPr>
            <a:r>
              <a:rPr lang="hu-HU" sz="1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Képlet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a(i) – az i-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edik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adatpont átlagos távolsága a klaszteren belüli többi ponttól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b(i) – az i-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edik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adatpont átlagos távolsága a legközelebbi másik klaszter elemeitől</a:t>
            </a:r>
          </a:p>
        </p:txBody>
      </p:sp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1524766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Kiértékelés – </a:t>
            </a:r>
            <a:r>
              <a:rPr lang="hu-HU" sz="40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Silhouette</a:t>
            </a: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40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Score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Google Shape;1051;p93">
            <a:extLst>
              <a:ext uri="{FF2B5EF4-FFF2-40B4-BE49-F238E27FC236}">
                <a16:creationId xmlns:a16="http://schemas.microsoft.com/office/drawing/2014/main" id="{04390E1B-F3D0-7395-DD7E-AAC4DCCD442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62005" y="1026170"/>
            <a:ext cx="2698476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050;p93">
            <a:extLst>
              <a:ext uri="{FF2B5EF4-FFF2-40B4-BE49-F238E27FC236}">
                <a16:creationId xmlns:a16="http://schemas.microsoft.com/office/drawing/2014/main" id="{402DE8AC-C8AC-9FAC-AD9B-C5F77E74088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04112" y="3092844"/>
            <a:ext cx="4978826" cy="33425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32;p59">
            <a:extLst>
              <a:ext uri="{FF2B5EF4-FFF2-40B4-BE49-F238E27FC236}">
                <a16:creationId xmlns:a16="http://schemas.microsoft.com/office/drawing/2014/main" id="{DEE0B45D-1A46-9D31-A847-81C405D8CA48}"/>
              </a:ext>
            </a:extLst>
          </p:cNvPr>
          <p:cNvSpPr txBox="1">
            <a:spLocks/>
          </p:cNvSpPr>
          <p:nvPr/>
        </p:nvSpPr>
        <p:spPr>
          <a:xfrm>
            <a:off x="475890" y="1772816"/>
            <a:ext cx="11380750" cy="13364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 lnSpcReduction="1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193675">
              <a:lnSpc>
                <a:spcPct val="100000"/>
              </a:lnSpc>
              <a:buClr>
                <a:schemeClr val="dk1"/>
              </a:buClr>
            </a:pPr>
            <a:r>
              <a:rPr lang="hu-HU" sz="1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Használata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Azt mutatja meg, hogy a vizsgált adatpont mennyire jól illeszkedik bele a klaszterébe és különül el a legközelebbi klasztertől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Átlagot számolva mérhetjük vele a teljes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teljesítményét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Értéke -1 és 1 között mozog</a:t>
            </a:r>
          </a:p>
        </p:txBody>
      </p:sp>
      <p:sp>
        <p:nvSpPr>
          <p:cNvPr id="6" name="Google Shape;632;p59">
            <a:extLst>
              <a:ext uri="{FF2B5EF4-FFF2-40B4-BE49-F238E27FC236}">
                <a16:creationId xmlns:a16="http://schemas.microsoft.com/office/drawing/2014/main" id="{1B7BB37F-E5F9-4BA3-7D5C-D879C5B8FA10}"/>
              </a:ext>
            </a:extLst>
          </p:cNvPr>
          <p:cNvSpPr txBox="1">
            <a:spLocks/>
          </p:cNvSpPr>
          <p:nvPr/>
        </p:nvSpPr>
        <p:spPr>
          <a:xfrm>
            <a:off x="475890" y="2803754"/>
            <a:ext cx="6528990" cy="39207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193675">
              <a:lnSpc>
                <a:spcPct val="100000"/>
              </a:lnSpc>
              <a:buClr>
                <a:schemeClr val="dk1"/>
              </a:buClr>
            </a:pPr>
            <a:r>
              <a:rPr lang="hu-HU" sz="1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Értelmezése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Silhouette</a:t>
            </a: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Score</a:t>
            </a: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-1</a:t>
            </a:r>
            <a:endParaRPr lang="hu-HU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23888" lvl="2" indent="-184150" defTabSz="896938">
              <a:buClr>
                <a:schemeClr val="dk1"/>
              </a:buClr>
            </a:pPr>
            <a:r>
              <a:rPr lang="hu-HU" sz="1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Adatpontonként: </a:t>
            </a: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az adatpont nem illeszkedik jól a saját klaszterébe, nem különül el jól a szomszédos klasztertől</a:t>
            </a:r>
          </a:p>
          <a:p>
            <a:pPr marL="623888" lvl="2" indent="-184150" defTabSz="896938">
              <a:buClr>
                <a:schemeClr val="dk1"/>
              </a:buClr>
            </a:pPr>
            <a:r>
              <a:rPr lang="hu-HU" sz="1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Átlagként: </a:t>
            </a: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klaszterek nem különülnek el megfelelően egymástól, az </a:t>
            </a:r>
            <a:r>
              <a:rPr lang="hu-HU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egyedek</a:t>
            </a: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nem a megfelelő csoporthoz vannak rendelve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Silhouette</a:t>
            </a: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Score</a:t>
            </a: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0</a:t>
            </a:r>
            <a:endParaRPr lang="hu-HU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23888" lvl="2" indent="-184150" defTabSz="896938">
              <a:buClr>
                <a:schemeClr val="dk1"/>
              </a:buClr>
            </a:pPr>
            <a:r>
              <a:rPr lang="hu-HU" sz="1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Adatpontonként: </a:t>
            </a: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az adatpont két klaszter közötti határvonal környékén van  </a:t>
            </a:r>
          </a:p>
          <a:p>
            <a:pPr marL="623888" lvl="2" indent="-184150" defTabSz="896938">
              <a:buClr>
                <a:schemeClr val="dk1"/>
              </a:buClr>
            </a:pPr>
            <a:r>
              <a:rPr lang="hu-HU" sz="1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Átlagként: </a:t>
            </a: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az adatpontok jellemzően két klaszter határán mozognak, nehezen elkülöníthetőek egymástól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Silhouette</a:t>
            </a: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16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Score</a:t>
            </a:r>
            <a:r>
              <a:rPr lang="hu-HU" sz="1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 1</a:t>
            </a:r>
            <a:endParaRPr lang="hu-HU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23888" lvl="2" indent="-184150" defTabSz="896938">
              <a:buClr>
                <a:schemeClr val="dk1"/>
              </a:buClr>
            </a:pPr>
            <a:r>
              <a:rPr lang="hu-HU" sz="1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Adatpontonként: </a:t>
            </a: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az adatpont jól illeszkedik a saját klaszterébe és jól elkülönül a szomszédos klasztertől</a:t>
            </a:r>
          </a:p>
          <a:p>
            <a:pPr marL="623888" lvl="2" indent="-184150" defTabSz="896938">
              <a:buClr>
                <a:schemeClr val="dk1"/>
              </a:buClr>
            </a:pPr>
            <a:r>
              <a:rPr lang="hu-HU" sz="1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Átlagként: </a:t>
            </a:r>
            <a:r>
              <a:rPr lang="hu-H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klaszterek jól definiáltak, az adatpontok jól elkülöníthetőek és jól illeszkednek a saját klaszterükbe</a:t>
            </a:r>
          </a:p>
        </p:txBody>
      </p:sp>
    </p:spTree>
    <p:extLst>
      <p:ext uri="{BB962C8B-B14F-4D97-AF65-F5344CB8AC3E}">
        <p14:creationId xmlns:p14="http://schemas.microsoft.com/office/powerpoint/2010/main" val="264469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2" grpId="0" build="p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Csoportba foglalás 7">
            <a:extLst>
              <a:ext uri="{FF2B5EF4-FFF2-40B4-BE49-F238E27FC236}">
                <a16:creationId xmlns:a16="http://schemas.microsoft.com/office/drawing/2014/main" id="{5F06BFD9-7716-835A-D775-5CFA10E569E3}"/>
              </a:ext>
            </a:extLst>
          </p:cNvPr>
          <p:cNvGrpSpPr/>
          <p:nvPr/>
        </p:nvGrpSpPr>
        <p:grpSpPr>
          <a:xfrm>
            <a:off x="83344" y="5769014"/>
            <a:ext cx="4501362" cy="890617"/>
            <a:chOff x="83344" y="5769014"/>
            <a:chExt cx="4501362" cy="890617"/>
          </a:xfrm>
        </p:grpSpPr>
        <p:sp>
          <p:nvSpPr>
            <p:cNvPr id="604" name="Téglalap: lekerekített 603">
              <a:extLst>
                <a:ext uri="{FF2B5EF4-FFF2-40B4-BE49-F238E27FC236}">
                  <a16:creationId xmlns:a16="http://schemas.microsoft.com/office/drawing/2014/main" id="{D6E4B568-C58B-5A09-CBEE-288C2BFBC780}"/>
                </a:ext>
              </a:extLst>
            </p:cNvPr>
            <p:cNvSpPr/>
            <p:nvPr/>
          </p:nvSpPr>
          <p:spPr>
            <a:xfrm>
              <a:off x="83344" y="5769014"/>
              <a:ext cx="4501362" cy="8906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grpSp>
          <p:nvGrpSpPr>
            <p:cNvPr id="7" name="Csoportba foglalás 6">
              <a:extLst>
                <a:ext uri="{FF2B5EF4-FFF2-40B4-BE49-F238E27FC236}">
                  <a16:creationId xmlns:a16="http://schemas.microsoft.com/office/drawing/2014/main" id="{83D258A8-17DA-CC13-7669-3CBDB52FF408}"/>
                </a:ext>
              </a:extLst>
            </p:cNvPr>
            <p:cNvGrpSpPr/>
            <p:nvPr/>
          </p:nvGrpSpPr>
          <p:grpSpPr>
            <a:xfrm>
              <a:off x="83344" y="5779874"/>
              <a:ext cx="4501362" cy="868897"/>
              <a:chOff x="83344" y="5779874"/>
              <a:chExt cx="4501362" cy="868897"/>
            </a:xfrm>
          </p:grpSpPr>
          <p:pic>
            <p:nvPicPr>
              <p:cNvPr id="28" name="Kép 27">
                <a:extLst>
                  <a:ext uri="{FF2B5EF4-FFF2-40B4-BE49-F238E27FC236}">
                    <a16:creationId xmlns:a16="http://schemas.microsoft.com/office/drawing/2014/main" id="{D9D39F67-3E19-834F-AD1E-DCDF8371D6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344" y="5779874"/>
                <a:ext cx="2664296" cy="868897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3" name="Csoportba foglalás 2">
                <a:extLst>
                  <a:ext uri="{FF2B5EF4-FFF2-40B4-BE49-F238E27FC236}">
                    <a16:creationId xmlns:a16="http://schemas.microsoft.com/office/drawing/2014/main" id="{06A3D3D1-61A9-A1C1-15D6-B412714A3435}"/>
                  </a:ext>
                </a:extLst>
              </p:cNvPr>
              <p:cNvGrpSpPr/>
              <p:nvPr/>
            </p:nvGrpSpPr>
            <p:grpSpPr>
              <a:xfrm>
                <a:off x="3192966" y="5831753"/>
                <a:ext cx="441146" cy="765138"/>
                <a:chOff x="3080539" y="5831753"/>
                <a:chExt cx="441146" cy="765138"/>
              </a:xfrm>
            </p:grpSpPr>
            <p:sp>
              <p:nvSpPr>
                <p:cNvPr id="30" name="Szövegdoboz 29">
                  <a:extLst>
                    <a:ext uri="{FF2B5EF4-FFF2-40B4-BE49-F238E27FC236}">
                      <a16:creationId xmlns:a16="http://schemas.microsoft.com/office/drawing/2014/main" id="{701CF26A-C527-8158-4FAA-7402ED995E68}"/>
                    </a:ext>
                  </a:extLst>
                </p:cNvPr>
                <p:cNvSpPr txBox="1"/>
                <p:nvPr/>
              </p:nvSpPr>
              <p:spPr>
                <a:xfrm>
                  <a:off x="3144659" y="5831753"/>
                  <a:ext cx="312906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hu-HU" sz="2000" dirty="0"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6</a:t>
                  </a:r>
                </a:p>
              </p:txBody>
            </p:sp>
            <p:sp>
              <p:nvSpPr>
                <p:cNvPr id="31" name="Szövegdoboz 30">
                  <a:extLst>
                    <a:ext uri="{FF2B5EF4-FFF2-40B4-BE49-F238E27FC236}">
                      <a16:creationId xmlns:a16="http://schemas.microsoft.com/office/drawing/2014/main" id="{5F08DE58-94A9-2621-72C9-80BC1C0F7E26}"/>
                    </a:ext>
                  </a:extLst>
                </p:cNvPr>
                <p:cNvSpPr txBox="1"/>
                <p:nvPr/>
              </p:nvSpPr>
              <p:spPr>
                <a:xfrm>
                  <a:off x="3080539" y="6196781"/>
                  <a:ext cx="441146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hu-HU" sz="2000" dirty="0">
                      <a:latin typeface="Times New Roman" panose="02020603050405020304" pitchFamily="18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10</a:t>
                  </a:r>
                </a:p>
              </p:txBody>
            </p:sp>
            <p:cxnSp>
              <p:nvCxnSpPr>
                <p:cNvPr id="33" name="Egyenes összekötő 32">
                  <a:extLst>
                    <a:ext uri="{FF2B5EF4-FFF2-40B4-BE49-F238E27FC236}">
                      <a16:creationId xmlns:a16="http://schemas.microsoft.com/office/drawing/2014/main" id="{9E9F0B13-E1E3-26DF-DB22-D294218895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85112" y="6217736"/>
                  <a:ext cx="432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Szövegdoboz 34">
                <a:extLst>
                  <a:ext uri="{FF2B5EF4-FFF2-40B4-BE49-F238E27FC236}">
                    <a16:creationId xmlns:a16="http://schemas.microsoft.com/office/drawing/2014/main" id="{048742F3-A12A-313A-45D7-5CE279F80AA7}"/>
                  </a:ext>
                </a:extLst>
              </p:cNvPr>
              <p:cNvSpPr txBox="1"/>
              <p:nvPr/>
            </p:nvSpPr>
            <p:spPr>
              <a:xfrm>
                <a:off x="2805835" y="6014267"/>
                <a:ext cx="32893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hu-HU" sz="20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</a:p>
            </p:txBody>
          </p:sp>
          <p:sp>
            <p:nvSpPr>
              <p:cNvPr id="36" name="Szövegdoboz 35">
                <a:extLst>
                  <a:ext uri="{FF2B5EF4-FFF2-40B4-BE49-F238E27FC236}">
                    <a16:creationId xmlns:a16="http://schemas.microsoft.com/office/drawing/2014/main" id="{1D2F5696-3E28-49ED-D019-B45F04F2FE53}"/>
                  </a:ext>
                </a:extLst>
              </p:cNvPr>
              <p:cNvSpPr txBox="1"/>
              <p:nvPr/>
            </p:nvSpPr>
            <p:spPr>
              <a:xfrm>
                <a:off x="3692307" y="6014267"/>
                <a:ext cx="32893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hu-HU" sz="2000" b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</a:p>
            </p:txBody>
          </p:sp>
          <p:sp>
            <p:nvSpPr>
              <p:cNvPr id="37" name="Szövegdoboz 36">
                <a:extLst>
                  <a:ext uri="{FF2B5EF4-FFF2-40B4-BE49-F238E27FC236}">
                    <a16:creationId xmlns:a16="http://schemas.microsoft.com/office/drawing/2014/main" id="{E55A4F61-064E-A2CB-7E0A-1AE9D01A0DC6}"/>
                  </a:ext>
                </a:extLst>
              </p:cNvPr>
              <p:cNvSpPr txBox="1"/>
              <p:nvPr/>
            </p:nvSpPr>
            <p:spPr>
              <a:xfrm>
                <a:off x="4079438" y="6014267"/>
                <a:ext cx="505268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hu-HU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0,6</a:t>
                </a:r>
              </a:p>
            </p:txBody>
          </p:sp>
        </p:grpSp>
      </p:grpSp>
      <p:sp>
        <p:nvSpPr>
          <p:cNvPr id="603" name="Szabadkézi sokszög: alakzat 602">
            <a:extLst>
              <a:ext uri="{FF2B5EF4-FFF2-40B4-BE49-F238E27FC236}">
                <a16:creationId xmlns:a16="http://schemas.microsoft.com/office/drawing/2014/main" id="{097E001F-C872-E943-47CE-86B78A8CFE4C}"/>
              </a:ext>
            </a:extLst>
          </p:cNvPr>
          <p:cNvSpPr/>
          <p:nvPr/>
        </p:nvSpPr>
        <p:spPr>
          <a:xfrm>
            <a:off x="4751856" y="1754981"/>
            <a:ext cx="7440141" cy="5103019"/>
          </a:xfrm>
          <a:custGeom>
            <a:avLst/>
            <a:gdLst>
              <a:gd name="connsiteX0" fmla="*/ 2116971 w 7519804"/>
              <a:gd name="connsiteY0" fmla="*/ 0 h 5103019"/>
              <a:gd name="connsiteX1" fmla="*/ 7258686 w 7519804"/>
              <a:gd name="connsiteY1" fmla="*/ 0 h 5103019"/>
              <a:gd name="connsiteX2" fmla="*/ 7519804 w 7519804"/>
              <a:gd name="connsiteY2" fmla="*/ 261118 h 5103019"/>
              <a:gd name="connsiteX3" fmla="*/ 7519804 w 7519804"/>
              <a:gd name="connsiteY3" fmla="*/ 1069854 h 5103019"/>
              <a:gd name="connsiteX4" fmla="*/ 7519804 w 7519804"/>
              <a:gd name="connsiteY4" fmla="*/ 1305557 h 5103019"/>
              <a:gd name="connsiteX5" fmla="*/ 7519804 w 7519804"/>
              <a:gd name="connsiteY5" fmla="*/ 1925997 h 5103019"/>
              <a:gd name="connsiteX6" fmla="*/ 7519804 w 7519804"/>
              <a:gd name="connsiteY6" fmla="*/ 2114293 h 5103019"/>
              <a:gd name="connsiteX7" fmla="*/ 7519804 w 7519804"/>
              <a:gd name="connsiteY7" fmla="*/ 4467599 h 5103019"/>
              <a:gd name="connsiteX8" fmla="*/ 6884384 w 7519804"/>
              <a:gd name="connsiteY8" fmla="*/ 5103019 h 5103019"/>
              <a:gd name="connsiteX9" fmla="*/ 635420 w 7519804"/>
              <a:gd name="connsiteY9" fmla="*/ 5103019 h 5103019"/>
              <a:gd name="connsiteX10" fmla="*/ 0 w 7519804"/>
              <a:gd name="connsiteY10" fmla="*/ 4467599 h 5103019"/>
              <a:gd name="connsiteX11" fmla="*/ 0 w 7519804"/>
              <a:gd name="connsiteY11" fmla="*/ 1925997 h 5103019"/>
              <a:gd name="connsiteX12" fmla="*/ 635420 w 7519804"/>
              <a:gd name="connsiteY12" fmla="*/ 1290577 h 5103019"/>
              <a:gd name="connsiteX13" fmla="*/ 1855853 w 7519804"/>
              <a:gd name="connsiteY13" fmla="*/ 1290577 h 5103019"/>
              <a:gd name="connsiteX14" fmla="*/ 1855853 w 7519804"/>
              <a:gd name="connsiteY14" fmla="*/ 1069854 h 5103019"/>
              <a:gd name="connsiteX15" fmla="*/ 1855853 w 7519804"/>
              <a:gd name="connsiteY15" fmla="*/ 261118 h 5103019"/>
              <a:gd name="connsiteX16" fmla="*/ 2116971 w 7519804"/>
              <a:gd name="connsiteY16" fmla="*/ 0 h 5103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519804" h="5103019">
                <a:moveTo>
                  <a:pt x="2116971" y="0"/>
                </a:moveTo>
                <a:lnTo>
                  <a:pt x="7258686" y="0"/>
                </a:lnTo>
                <a:cubicBezTo>
                  <a:pt x="7402897" y="0"/>
                  <a:pt x="7519804" y="116907"/>
                  <a:pt x="7519804" y="261118"/>
                </a:cubicBezTo>
                <a:lnTo>
                  <a:pt x="7519804" y="1069854"/>
                </a:lnTo>
                <a:lnTo>
                  <a:pt x="7519804" y="1305557"/>
                </a:lnTo>
                <a:lnTo>
                  <a:pt x="7519804" y="1925997"/>
                </a:lnTo>
                <a:lnTo>
                  <a:pt x="7519804" y="2114293"/>
                </a:lnTo>
                <a:lnTo>
                  <a:pt x="7519804" y="4467599"/>
                </a:lnTo>
                <a:cubicBezTo>
                  <a:pt x="7519804" y="4818532"/>
                  <a:pt x="7235317" y="5103019"/>
                  <a:pt x="6884384" y="5103019"/>
                </a:cubicBezTo>
                <a:lnTo>
                  <a:pt x="635420" y="5103019"/>
                </a:lnTo>
                <a:cubicBezTo>
                  <a:pt x="284487" y="5103019"/>
                  <a:pt x="0" y="4818532"/>
                  <a:pt x="0" y="4467599"/>
                </a:cubicBezTo>
                <a:lnTo>
                  <a:pt x="0" y="1925997"/>
                </a:lnTo>
                <a:cubicBezTo>
                  <a:pt x="0" y="1575064"/>
                  <a:pt x="284487" y="1290577"/>
                  <a:pt x="635420" y="1290577"/>
                </a:cubicBezTo>
                <a:lnTo>
                  <a:pt x="1855853" y="1290577"/>
                </a:lnTo>
                <a:lnTo>
                  <a:pt x="1855853" y="1069854"/>
                </a:lnTo>
                <a:lnTo>
                  <a:pt x="1855853" y="261118"/>
                </a:lnTo>
                <a:cubicBezTo>
                  <a:pt x="1855853" y="116907"/>
                  <a:pt x="1972760" y="0"/>
                  <a:pt x="2116971" y="0"/>
                </a:cubicBezTo>
                <a:close/>
              </a:path>
            </a:pathLst>
          </a:custGeom>
          <a:solidFill>
            <a:srgbClr val="FBFBFB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hu-HU"/>
          </a:p>
        </p:txBody>
      </p:sp>
      <p:sp>
        <p:nvSpPr>
          <p:cNvPr id="632" name="Google Shape;632;p59"/>
          <p:cNvSpPr txBox="1">
            <a:spLocks noGrp="1"/>
          </p:cNvSpPr>
          <p:nvPr>
            <p:ph type="body" idx="1"/>
          </p:nvPr>
        </p:nvSpPr>
        <p:spPr>
          <a:xfrm>
            <a:off x="475890" y="974515"/>
            <a:ext cx="1083606" cy="593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3050" indent="-193675">
              <a:buClr>
                <a:schemeClr val="dk1"/>
              </a:buClr>
            </a:pPr>
            <a:r>
              <a:rPr lang="hu-HU" sz="1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Képlet</a:t>
            </a:r>
          </a:p>
        </p:txBody>
      </p:sp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1524766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Kiértékelés – </a:t>
            </a:r>
            <a:r>
              <a:rPr lang="hu-HU" sz="40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Rand</a:t>
            </a: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Index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Google Shape;632;p59">
            <a:extLst>
              <a:ext uri="{FF2B5EF4-FFF2-40B4-BE49-F238E27FC236}">
                <a16:creationId xmlns:a16="http://schemas.microsoft.com/office/drawing/2014/main" id="{DEE0B45D-1A46-9D31-A847-81C405D8CA48}"/>
              </a:ext>
            </a:extLst>
          </p:cNvPr>
          <p:cNvSpPr txBox="1">
            <a:spLocks/>
          </p:cNvSpPr>
          <p:nvPr/>
        </p:nvSpPr>
        <p:spPr>
          <a:xfrm>
            <a:off x="475891" y="1412776"/>
            <a:ext cx="6300894" cy="173278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 lnSpcReduction="1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193675">
              <a:lnSpc>
                <a:spcPct val="100000"/>
              </a:lnSpc>
              <a:buClr>
                <a:schemeClr val="dk1"/>
              </a:buClr>
            </a:pPr>
            <a:r>
              <a:rPr lang="hu-HU" sz="1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Használata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Két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közötti hasonlóságot méri </a:t>
            </a:r>
            <a:b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(ez lehet egy ismert „igazság”, vagy egy másik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verzió)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Hasonló az klasszifikációs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mutatóhoz, de mégsem ugyanaz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Értéke 0 és 1 között mozog, ahol az 1 a tökéletes egyezés </a:t>
            </a:r>
            <a:b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(amikor a két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klaszterezési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beosztás megegyezik)</a:t>
            </a:r>
          </a:p>
        </p:txBody>
      </p:sp>
      <p:sp>
        <p:nvSpPr>
          <p:cNvPr id="6" name="Google Shape;632;p59">
            <a:extLst>
              <a:ext uri="{FF2B5EF4-FFF2-40B4-BE49-F238E27FC236}">
                <a16:creationId xmlns:a16="http://schemas.microsoft.com/office/drawing/2014/main" id="{1B7BB37F-E5F9-4BA3-7D5C-D879C5B8FA10}"/>
              </a:ext>
            </a:extLst>
          </p:cNvPr>
          <p:cNvSpPr txBox="1">
            <a:spLocks/>
          </p:cNvSpPr>
          <p:nvPr/>
        </p:nvSpPr>
        <p:spPr>
          <a:xfrm>
            <a:off x="475890" y="3031638"/>
            <a:ext cx="4211847" cy="277362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0" rIns="91425" bIns="45700" rtlCol="0" anchor="t" anchorCtr="0">
            <a:normAutofit lnSpcReduction="1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193675">
              <a:lnSpc>
                <a:spcPct val="100000"/>
              </a:lnSpc>
              <a:buClr>
                <a:schemeClr val="dk1"/>
              </a:buClr>
            </a:pPr>
            <a:r>
              <a:rPr lang="hu-HU" sz="18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Számítása</a:t>
            </a:r>
            <a:endParaRPr lang="hu-HU" sz="14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22275">
              <a:lnSpc>
                <a:spcPct val="100000"/>
              </a:lnSpc>
              <a:buClr>
                <a:schemeClr val="dk1"/>
              </a:buClr>
              <a:buSzPct val="95000"/>
              <a:buFont typeface="+mj-lt"/>
              <a:buAutoNum type="arabicPeriod"/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Párok összerendelése</a:t>
            </a:r>
          </a:p>
          <a:p>
            <a:pPr marL="422275">
              <a:lnSpc>
                <a:spcPct val="100000"/>
              </a:lnSpc>
              <a:buClr>
                <a:schemeClr val="dk1"/>
              </a:buClr>
              <a:buSzPct val="95000"/>
              <a:buFont typeface="+mj-lt"/>
              <a:buAutoNum type="arabicPeriod"/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Valós címke páronként</a:t>
            </a:r>
          </a:p>
          <a:p>
            <a:pPr marL="422275">
              <a:lnSpc>
                <a:spcPct val="100000"/>
              </a:lnSpc>
              <a:buClr>
                <a:schemeClr val="dk1"/>
              </a:buClr>
              <a:buSzPct val="95000"/>
              <a:buFont typeface="+mj-lt"/>
              <a:buAutoNum type="arabicPeriod"/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 címke páronként</a:t>
            </a:r>
          </a:p>
          <a:p>
            <a:pPr marL="422275">
              <a:lnSpc>
                <a:spcPct val="100000"/>
              </a:lnSpc>
              <a:buClr>
                <a:schemeClr val="dk1"/>
              </a:buClr>
              <a:buSzPct val="95000"/>
              <a:buFont typeface="+mj-lt"/>
              <a:buAutoNum type="arabicPeriod"/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Valós címke – páronként egyezik? </a:t>
            </a:r>
          </a:p>
          <a:p>
            <a:pPr marL="422275">
              <a:lnSpc>
                <a:spcPct val="100000"/>
              </a:lnSpc>
              <a:buClr>
                <a:schemeClr val="dk1"/>
              </a:buClr>
              <a:buSzPct val="95000"/>
              <a:buFont typeface="+mj-lt"/>
              <a:buAutoNum type="arabicPeriod"/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 címke – páronként egyezik?</a:t>
            </a:r>
          </a:p>
          <a:p>
            <a:pPr marL="422275">
              <a:lnSpc>
                <a:spcPct val="100000"/>
              </a:lnSpc>
              <a:buClr>
                <a:schemeClr val="dk1"/>
              </a:buClr>
              <a:buSzPct val="95000"/>
              <a:buFont typeface="+mj-lt"/>
              <a:buAutoNum type="arabicPeriod"/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Valós VS Klaszter címke páronként megegyező besorolás?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41A0289E-BD76-466A-D6A9-21571072C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540" y="836712"/>
            <a:ext cx="2664296" cy="868897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859888D9-5686-D786-4CCE-3F4726FE21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880" y="935873"/>
            <a:ext cx="3758744" cy="670574"/>
          </a:xfrm>
          <a:prstGeom prst="rect">
            <a:avLst/>
          </a:prstGeom>
        </p:spPr>
      </p:pic>
      <p:graphicFrame>
        <p:nvGraphicFramePr>
          <p:cNvPr id="14" name="Táblázat 13">
            <a:extLst>
              <a:ext uri="{FF2B5EF4-FFF2-40B4-BE49-F238E27FC236}">
                <a16:creationId xmlns:a16="http://schemas.microsoft.com/office/drawing/2014/main" id="{C6F464A9-AABA-F71F-CBA9-FA8771A467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703741"/>
              </p:ext>
            </p:extLst>
          </p:nvPr>
        </p:nvGraphicFramePr>
        <p:xfrm>
          <a:off x="6933899" y="2322598"/>
          <a:ext cx="5066757" cy="822960"/>
        </p:xfrm>
        <a:graphic>
          <a:graphicData uri="http://schemas.openxmlformats.org/drawingml/2006/table">
            <a:tbl>
              <a:tblPr/>
              <a:tblGrid>
                <a:gridCol w="2302919">
                  <a:extLst>
                    <a:ext uri="{9D8B030D-6E8A-4147-A177-3AD203B41FA5}">
                      <a16:colId xmlns:a16="http://schemas.microsoft.com/office/drawing/2014/main" val="109601787"/>
                    </a:ext>
                  </a:extLst>
                </a:gridCol>
                <a:gridCol w="601345">
                  <a:extLst>
                    <a:ext uri="{9D8B030D-6E8A-4147-A177-3AD203B41FA5}">
                      <a16:colId xmlns:a16="http://schemas.microsoft.com/office/drawing/2014/main" val="501423344"/>
                    </a:ext>
                  </a:extLst>
                </a:gridCol>
                <a:gridCol w="664845">
                  <a:extLst>
                    <a:ext uri="{9D8B030D-6E8A-4147-A177-3AD203B41FA5}">
                      <a16:colId xmlns:a16="http://schemas.microsoft.com/office/drawing/2014/main" val="3570110065"/>
                    </a:ext>
                  </a:extLst>
                </a:gridCol>
                <a:gridCol w="522224">
                  <a:extLst>
                    <a:ext uri="{9D8B030D-6E8A-4147-A177-3AD203B41FA5}">
                      <a16:colId xmlns:a16="http://schemas.microsoft.com/office/drawing/2014/main" val="3813607847"/>
                    </a:ext>
                  </a:extLst>
                </a:gridCol>
                <a:gridCol w="448691">
                  <a:extLst>
                    <a:ext uri="{9D8B030D-6E8A-4147-A177-3AD203B41FA5}">
                      <a16:colId xmlns:a16="http://schemas.microsoft.com/office/drawing/2014/main" val="2765395692"/>
                    </a:ext>
                  </a:extLst>
                </a:gridCol>
                <a:gridCol w="526733">
                  <a:extLst>
                    <a:ext uri="{9D8B030D-6E8A-4147-A177-3AD203B41FA5}">
                      <a16:colId xmlns:a16="http://schemas.microsoft.com/office/drawing/2014/main" val="4091667165"/>
                    </a:ext>
                  </a:extLst>
                </a:gridCol>
              </a:tblGrid>
              <a:tr h="160020">
                <a:tc>
                  <a:txBody>
                    <a:bodyPr/>
                    <a:lstStyle/>
                    <a:p>
                      <a:pPr algn="ctr" rtl="0" fontAlgn="b"/>
                      <a:endParaRPr lang="hu-HU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Picúr</a:t>
                      </a:r>
                      <a:endParaRPr lang="hu-HU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Samu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Folti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Rex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Kleo</a:t>
                      </a:r>
                      <a:endParaRPr lang="hu-HU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606875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Valóság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586659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Klaszterezés címke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6982"/>
                  </a:ext>
                </a:extLst>
              </a:tr>
            </a:tbl>
          </a:graphicData>
        </a:graphic>
      </p:graphicFrame>
      <p:sp>
        <p:nvSpPr>
          <p:cNvPr id="15" name="Nyíl: szalag, lefelé mutató 14">
            <a:extLst>
              <a:ext uri="{FF2B5EF4-FFF2-40B4-BE49-F238E27FC236}">
                <a16:creationId xmlns:a16="http://schemas.microsoft.com/office/drawing/2014/main" id="{822AA744-8CB8-5E78-FE28-F4793C02B794}"/>
              </a:ext>
            </a:extLst>
          </p:cNvPr>
          <p:cNvSpPr/>
          <p:nvPr/>
        </p:nvSpPr>
        <p:spPr>
          <a:xfrm>
            <a:off x="9467277" y="1971604"/>
            <a:ext cx="792088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16" name="Nyíl: szalag, lefelé mutató 15">
            <a:extLst>
              <a:ext uri="{FF2B5EF4-FFF2-40B4-BE49-F238E27FC236}">
                <a16:creationId xmlns:a16="http://schemas.microsoft.com/office/drawing/2014/main" id="{974E5979-4853-1664-45CB-DCA661B6BB45}"/>
              </a:ext>
            </a:extLst>
          </p:cNvPr>
          <p:cNvSpPr/>
          <p:nvPr/>
        </p:nvSpPr>
        <p:spPr>
          <a:xfrm>
            <a:off x="9467277" y="1971604"/>
            <a:ext cx="1368152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17" name="Nyíl: szalag, lefelé mutató 16">
            <a:extLst>
              <a:ext uri="{FF2B5EF4-FFF2-40B4-BE49-F238E27FC236}">
                <a16:creationId xmlns:a16="http://schemas.microsoft.com/office/drawing/2014/main" id="{291F89C2-0221-B95B-3183-8719B0C39750}"/>
              </a:ext>
            </a:extLst>
          </p:cNvPr>
          <p:cNvSpPr/>
          <p:nvPr/>
        </p:nvSpPr>
        <p:spPr>
          <a:xfrm>
            <a:off x="9467277" y="1971604"/>
            <a:ext cx="1876973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18" name="Nyíl: szalag, lefelé mutató 17">
            <a:extLst>
              <a:ext uri="{FF2B5EF4-FFF2-40B4-BE49-F238E27FC236}">
                <a16:creationId xmlns:a16="http://schemas.microsoft.com/office/drawing/2014/main" id="{8C1634AA-4BA8-D88F-8423-D5EE8545B62D}"/>
              </a:ext>
            </a:extLst>
          </p:cNvPr>
          <p:cNvSpPr/>
          <p:nvPr/>
        </p:nvSpPr>
        <p:spPr>
          <a:xfrm>
            <a:off x="9467277" y="1971604"/>
            <a:ext cx="2389363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19" name="Nyíl: szalag, lefelé mutató 18">
            <a:extLst>
              <a:ext uri="{FF2B5EF4-FFF2-40B4-BE49-F238E27FC236}">
                <a16:creationId xmlns:a16="http://schemas.microsoft.com/office/drawing/2014/main" id="{0D02245B-4851-4C50-EA27-6C296B80D04B}"/>
              </a:ext>
            </a:extLst>
          </p:cNvPr>
          <p:cNvSpPr/>
          <p:nvPr/>
        </p:nvSpPr>
        <p:spPr>
          <a:xfrm>
            <a:off x="10128448" y="1971604"/>
            <a:ext cx="720080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solidFill>
            <a:srgbClr val="A6A6A6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0" name="Nyíl: szalag, lefelé mutató 19">
            <a:extLst>
              <a:ext uri="{FF2B5EF4-FFF2-40B4-BE49-F238E27FC236}">
                <a16:creationId xmlns:a16="http://schemas.microsoft.com/office/drawing/2014/main" id="{2D540FC3-9238-2CA4-F3EC-51B2E8EFA474}"/>
              </a:ext>
            </a:extLst>
          </p:cNvPr>
          <p:cNvSpPr/>
          <p:nvPr/>
        </p:nvSpPr>
        <p:spPr>
          <a:xfrm>
            <a:off x="10128448" y="1971604"/>
            <a:ext cx="1215802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solidFill>
            <a:srgbClr val="A6A6A6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1" name="Nyíl: szalag, lefelé mutató 20">
            <a:extLst>
              <a:ext uri="{FF2B5EF4-FFF2-40B4-BE49-F238E27FC236}">
                <a16:creationId xmlns:a16="http://schemas.microsoft.com/office/drawing/2014/main" id="{0106CE85-9AB9-853D-87A8-0C14941C990D}"/>
              </a:ext>
            </a:extLst>
          </p:cNvPr>
          <p:cNvSpPr/>
          <p:nvPr/>
        </p:nvSpPr>
        <p:spPr>
          <a:xfrm>
            <a:off x="10128448" y="1971604"/>
            <a:ext cx="1728192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solidFill>
            <a:srgbClr val="A6A6A6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graphicFrame>
        <p:nvGraphicFramePr>
          <p:cNvPr id="22" name="Táblázat 21">
            <a:extLst>
              <a:ext uri="{FF2B5EF4-FFF2-40B4-BE49-F238E27FC236}">
                <a16:creationId xmlns:a16="http://schemas.microsoft.com/office/drawing/2014/main" id="{7B6863A4-75DE-3EE8-6605-595A437FE0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117997"/>
              </p:ext>
            </p:extLst>
          </p:nvPr>
        </p:nvGraphicFramePr>
        <p:xfrm>
          <a:off x="4844851" y="3346071"/>
          <a:ext cx="612000" cy="3291840"/>
        </p:xfrm>
        <a:graphic>
          <a:graphicData uri="http://schemas.openxmlformats.org/drawingml/2006/table">
            <a:tbl>
              <a:tblPr/>
              <a:tblGrid>
                <a:gridCol w="612000">
                  <a:extLst>
                    <a:ext uri="{9D8B030D-6E8A-4147-A177-3AD203B41FA5}">
                      <a16:colId xmlns:a16="http://schemas.microsoft.com/office/drawing/2014/main" val="411616237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 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82927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Párok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771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 – S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264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 – F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526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 – R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75391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 – 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702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 – F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56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 – R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368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 – 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8845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– R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42643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– 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99035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 – 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83829"/>
                  </a:ext>
                </a:extLst>
              </a:tr>
            </a:tbl>
          </a:graphicData>
        </a:graphic>
      </p:graphicFrame>
      <p:graphicFrame>
        <p:nvGraphicFramePr>
          <p:cNvPr id="23" name="Táblázat 22">
            <a:extLst>
              <a:ext uri="{FF2B5EF4-FFF2-40B4-BE49-F238E27FC236}">
                <a16:creationId xmlns:a16="http://schemas.microsoft.com/office/drawing/2014/main" id="{76F7E3FB-C3DD-B6D1-4C91-F564648654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139011"/>
              </p:ext>
            </p:extLst>
          </p:nvPr>
        </p:nvGraphicFramePr>
        <p:xfrm>
          <a:off x="5456850" y="3346071"/>
          <a:ext cx="1260000" cy="3291840"/>
        </p:xfrm>
        <a:graphic>
          <a:graphicData uri="http://schemas.openxmlformats.org/drawingml/2006/table">
            <a:tbl>
              <a:tblPr/>
              <a:tblGrid>
                <a:gridCol w="1260000">
                  <a:extLst>
                    <a:ext uri="{9D8B030D-6E8A-4147-A177-3AD203B41FA5}">
                      <a16:colId xmlns:a16="http://schemas.microsoft.com/office/drawing/2014/main" val="411616237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Párok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51284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Valós címke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771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3264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526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5391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5702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56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6368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8845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42643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99035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283829"/>
                  </a:ext>
                </a:extLst>
              </a:tr>
            </a:tbl>
          </a:graphicData>
        </a:graphic>
      </p:graphicFrame>
      <p:graphicFrame>
        <p:nvGraphicFramePr>
          <p:cNvPr id="24" name="Táblázat 23">
            <a:extLst>
              <a:ext uri="{FF2B5EF4-FFF2-40B4-BE49-F238E27FC236}">
                <a16:creationId xmlns:a16="http://schemas.microsoft.com/office/drawing/2014/main" id="{AE1D56B5-A407-0CFB-252E-E407907790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032707"/>
              </p:ext>
            </p:extLst>
          </p:nvPr>
        </p:nvGraphicFramePr>
        <p:xfrm>
          <a:off x="6716850" y="3346071"/>
          <a:ext cx="1260000" cy="3291840"/>
        </p:xfrm>
        <a:graphic>
          <a:graphicData uri="http://schemas.openxmlformats.org/drawingml/2006/table">
            <a:tbl>
              <a:tblPr/>
              <a:tblGrid>
                <a:gridCol w="1260000">
                  <a:extLst>
                    <a:ext uri="{9D8B030D-6E8A-4147-A177-3AD203B41FA5}">
                      <a16:colId xmlns:a16="http://schemas.microsoft.com/office/drawing/2014/main" val="411616237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Párok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85912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Klaszter címke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771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0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264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526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75391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702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56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368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8845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42643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99035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 – 1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83829"/>
                  </a:ext>
                </a:extLst>
              </a:tr>
            </a:tbl>
          </a:graphicData>
        </a:graphic>
      </p:graphicFrame>
      <p:graphicFrame>
        <p:nvGraphicFramePr>
          <p:cNvPr id="25" name="Táblázat 24">
            <a:extLst>
              <a:ext uri="{FF2B5EF4-FFF2-40B4-BE49-F238E27FC236}">
                <a16:creationId xmlns:a16="http://schemas.microsoft.com/office/drawing/2014/main" id="{D293E9C5-5668-BCCB-D1EB-6FBF78BAC8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084957"/>
              </p:ext>
            </p:extLst>
          </p:nvPr>
        </p:nvGraphicFramePr>
        <p:xfrm>
          <a:off x="7972753" y="3346071"/>
          <a:ext cx="1260000" cy="3291840"/>
        </p:xfrm>
        <a:graphic>
          <a:graphicData uri="http://schemas.openxmlformats.org/drawingml/2006/table">
            <a:tbl>
              <a:tblPr/>
              <a:tblGrid>
                <a:gridCol w="1260000">
                  <a:extLst>
                    <a:ext uri="{9D8B030D-6E8A-4147-A177-3AD203B41FA5}">
                      <a16:colId xmlns:a16="http://schemas.microsoft.com/office/drawing/2014/main" val="411616237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 Egyezőség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31189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Valós címke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771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Igen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3264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Igen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526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75391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5702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Igen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856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6368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8845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42643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99035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Igen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3283829"/>
                  </a:ext>
                </a:extLst>
              </a:tr>
            </a:tbl>
          </a:graphicData>
        </a:graphic>
      </p:graphicFrame>
      <p:graphicFrame>
        <p:nvGraphicFramePr>
          <p:cNvPr id="26" name="Táblázat 25">
            <a:extLst>
              <a:ext uri="{FF2B5EF4-FFF2-40B4-BE49-F238E27FC236}">
                <a16:creationId xmlns:a16="http://schemas.microsoft.com/office/drawing/2014/main" id="{053A0B9E-CC6A-E5D3-CF51-CE9684DD13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922549"/>
              </p:ext>
            </p:extLst>
          </p:nvPr>
        </p:nvGraphicFramePr>
        <p:xfrm>
          <a:off x="9232753" y="3346071"/>
          <a:ext cx="1260000" cy="3291840"/>
        </p:xfrm>
        <a:graphic>
          <a:graphicData uri="http://schemas.openxmlformats.org/drawingml/2006/table">
            <a:tbl>
              <a:tblPr/>
              <a:tblGrid>
                <a:gridCol w="1260000">
                  <a:extLst>
                    <a:ext uri="{9D8B030D-6E8A-4147-A177-3AD203B41FA5}">
                      <a16:colId xmlns:a16="http://schemas.microsoft.com/office/drawing/2014/main" val="411616237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 Egyezőség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61517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Klaszter címke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771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Igen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264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526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75391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702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56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368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Nem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8845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Igen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42643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Igen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99035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Igen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83829"/>
                  </a:ext>
                </a:extLst>
              </a:tr>
            </a:tbl>
          </a:graphicData>
        </a:graphic>
      </p:graphicFrame>
      <p:graphicFrame>
        <p:nvGraphicFramePr>
          <p:cNvPr id="27" name="Táblázat 26">
            <a:extLst>
              <a:ext uri="{FF2B5EF4-FFF2-40B4-BE49-F238E27FC236}">
                <a16:creationId xmlns:a16="http://schemas.microsoft.com/office/drawing/2014/main" id="{B85CECFF-826D-CD13-13D7-EE57F3183F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813111"/>
              </p:ext>
            </p:extLst>
          </p:nvPr>
        </p:nvGraphicFramePr>
        <p:xfrm>
          <a:off x="10488656" y="3346071"/>
          <a:ext cx="1620000" cy="3291840"/>
        </p:xfrm>
        <a:graphic>
          <a:graphicData uri="http://schemas.openxmlformats.org/drawingml/2006/table">
            <a:tbl>
              <a:tblPr/>
              <a:tblGrid>
                <a:gridCol w="1620000">
                  <a:extLst>
                    <a:ext uri="{9D8B030D-6E8A-4147-A177-3AD203B41FA5}">
                      <a16:colId xmlns:a16="http://schemas.microsoft.com/office/drawing/2014/main" val="411616237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 Összehasonlítás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94757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Valós VS Klaszter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771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Egyezik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264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Eltér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5262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Egyezik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75391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Egyezik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702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Eltér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563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Egyezik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368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Egyezik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88452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Eltér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42643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Eltér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99035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rtl="0" fontAlgn="b"/>
                      <a:r>
                        <a:rPr lang="hu-HU" sz="16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Egyezik</a:t>
                      </a:r>
                    </a:p>
                  </a:txBody>
                  <a:tcPr marL="22860" marR="22860" marT="15240" marB="15240" anchor="ctr">
                    <a:lnL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283829"/>
                  </a:ext>
                </a:extLst>
              </a:tr>
            </a:tbl>
          </a:graphicData>
        </a:graphic>
      </p:graphicFrame>
      <p:sp>
        <p:nvSpPr>
          <p:cNvPr id="39" name="Nyíl: szalag, lefelé mutató 38">
            <a:extLst>
              <a:ext uri="{FF2B5EF4-FFF2-40B4-BE49-F238E27FC236}">
                <a16:creationId xmlns:a16="http://schemas.microsoft.com/office/drawing/2014/main" id="{A0207BC1-A14C-FC82-DCE5-E855503B0154}"/>
              </a:ext>
            </a:extLst>
          </p:cNvPr>
          <p:cNvSpPr/>
          <p:nvPr/>
        </p:nvSpPr>
        <p:spPr>
          <a:xfrm>
            <a:off x="10704512" y="1971604"/>
            <a:ext cx="648072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solidFill>
            <a:schemeClr val="accent5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40" name="Nyíl: szalag, lefelé mutató 39">
            <a:extLst>
              <a:ext uri="{FF2B5EF4-FFF2-40B4-BE49-F238E27FC236}">
                <a16:creationId xmlns:a16="http://schemas.microsoft.com/office/drawing/2014/main" id="{7DF86A14-309F-E941-73D1-FA7B12910362}"/>
              </a:ext>
            </a:extLst>
          </p:cNvPr>
          <p:cNvSpPr/>
          <p:nvPr/>
        </p:nvSpPr>
        <p:spPr>
          <a:xfrm>
            <a:off x="10706948" y="1971604"/>
            <a:ext cx="1149692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solidFill>
            <a:schemeClr val="accent5">
              <a:lumMod val="60000"/>
              <a:lumOff val="4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41" name="Nyíl: szalag, lefelé mutató 40">
            <a:extLst>
              <a:ext uri="{FF2B5EF4-FFF2-40B4-BE49-F238E27FC236}">
                <a16:creationId xmlns:a16="http://schemas.microsoft.com/office/drawing/2014/main" id="{AF74C9D0-FF3B-152F-75AF-F3F3D935EB21}"/>
              </a:ext>
            </a:extLst>
          </p:cNvPr>
          <p:cNvSpPr/>
          <p:nvPr/>
        </p:nvSpPr>
        <p:spPr>
          <a:xfrm>
            <a:off x="11185663" y="1971604"/>
            <a:ext cx="648072" cy="302881"/>
          </a:xfrm>
          <a:prstGeom prst="curvedDownArrow">
            <a:avLst>
              <a:gd name="adj1" fmla="val 25000"/>
              <a:gd name="adj2" fmla="val 81918"/>
              <a:gd name="adj3" fmla="val 33805"/>
            </a:avLst>
          </a:prstGeom>
          <a:solidFill>
            <a:schemeClr val="accent4">
              <a:lumMod val="40000"/>
              <a:lumOff val="60000"/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42" name="Ellipszis 41">
            <a:extLst>
              <a:ext uri="{FF2B5EF4-FFF2-40B4-BE49-F238E27FC236}">
                <a16:creationId xmlns:a16="http://schemas.microsoft.com/office/drawing/2014/main" id="{A671B434-C541-8F02-282E-209654652782}"/>
              </a:ext>
            </a:extLst>
          </p:cNvPr>
          <p:cNvSpPr/>
          <p:nvPr/>
        </p:nvSpPr>
        <p:spPr>
          <a:xfrm>
            <a:off x="9398208" y="2590062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" name="Ellipszis 42">
            <a:extLst>
              <a:ext uri="{FF2B5EF4-FFF2-40B4-BE49-F238E27FC236}">
                <a16:creationId xmlns:a16="http://schemas.microsoft.com/office/drawing/2014/main" id="{79A48430-F367-6398-E332-83D13EA36BAD}"/>
              </a:ext>
            </a:extLst>
          </p:cNvPr>
          <p:cNvSpPr/>
          <p:nvPr/>
        </p:nvSpPr>
        <p:spPr>
          <a:xfrm>
            <a:off x="10025117" y="2590062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4" name="Ellipszis 43">
            <a:extLst>
              <a:ext uri="{FF2B5EF4-FFF2-40B4-BE49-F238E27FC236}">
                <a16:creationId xmlns:a16="http://schemas.microsoft.com/office/drawing/2014/main" id="{513F524A-A03B-DD6E-0441-C799F2DB8FBD}"/>
              </a:ext>
            </a:extLst>
          </p:cNvPr>
          <p:cNvSpPr/>
          <p:nvPr/>
        </p:nvSpPr>
        <p:spPr>
          <a:xfrm>
            <a:off x="10620598" y="2590062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5" name="Ellipszis 44">
            <a:extLst>
              <a:ext uri="{FF2B5EF4-FFF2-40B4-BE49-F238E27FC236}">
                <a16:creationId xmlns:a16="http://schemas.microsoft.com/office/drawing/2014/main" id="{D84A845B-9E58-12DE-382A-87835CEA8137}"/>
              </a:ext>
            </a:extLst>
          </p:cNvPr>
          <p:cNvSpPr/>
          <p:nvPr/>
        </p:nvSpPr>
        <p:spPr>
          <a:xfrm>
            <a:off x="9398208" y="2857526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6" name="Ellipszis 45">
            <a:extLst>
              <a:ext uri="{FF2B5EF4-FFF2-40B4-BE49-F238E27FC236}">
                <a16:creationId xmlns:a16="http://schemas.microsoft.com/office/drawing/2014/main" id="{926C90EB-0803-E880-CA89-205ACE3BF5C2}"/>
              </a:ext>
            </a:extLst>
          </p:cNvPr>
          <p:cNvSpPr/>
          <p:nvPr/>
        </p:nvSpPr>
        <p:spPr>
          <a:xfrm>
            <a:off x="10025117" y="2857526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7" name="Ellipszis 46">
            <a:extLst>
              <a:ext uri="{FF2B5EF4-FFF2-40B4-BE49-F238E27FC236}">
                <a16:creationId xmlns:a16="http://schemas.microsoft.com/office/drawing/2014/main" id="{B0F18B90-3289-EC1B-F3C2-F41BDC92D68D}"/>
              </a:ext>
            </a:extLst>
          </p:cNvPr>
          <p:cNvSpPr/>
          <p:nvPr/>
        </p:nvSpPr>
        <p:spPr>
          <a:xfrm>
            <a:off x="10620598" y="2857526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8" name="Ellipszis 47">
            <a:extLst>
              <a:ext uri="{FF2B5EF4-FFF2-40B4-BE49-F238E27FC236}">
                <a16:creationId xmlns:a16="http://schemas.microsoft.com/office/drawing/2014/main" id="{DFA2959A-E7E6-1D35-9F33-816099A048CA}"/>
              </a:ext>
            </a:extLst>
          </p:cNvPr>
          <p:cNvSpPr/>
          <p:nvPr/>
        </p:nvSpPr>
        <p:spPr>
          <a:xfrm>
            <a:off x="5806810" y="3883908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9" name="Ellipszis 48">
            <a:extLst>
              <a:ext uri="{FF2B5EF4-FFF2-40B4-BE49-F238E27FC236}">
                <a16:creationId xmlns:a16="http://schemas.microsoft.com/office/drawing/2014/main" id="{43B51700-C890-EAF4-307B-EC3FE878C101}"/>
              </a:ext>
            </a:extLst>
          </p:cNvPr>
          <p:cNvSpPr/>
          <p:nvPr/>
        </p:nvSpPr>
        <p:spPr>
          <a:xfrm>
            <a:off x="5806810" y="4160322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0" name="Ellipszis 49">
            <a:extLst>
              <a:ext uri="{FF2B5EF4-FFF2-40B4-BE49-F238E27FC236}">
                <a16:creationId xmlns:a16="http://schemas.microsoft.com/office/drawing/2014/main" id="{9EC9D975-411E-8EAA-A93D-0C6962396F86}"/>
              </a:ext>
            </a:extLst>
          </p:cNvPr>
          <p:cNvSpPr/>
          <p:nvPr/>
        </p:nvSpPr>
        <p:spPr>
          <a:xfrm>
            <a:off x="5806810" y="4436736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1" name="Ellipszis 50">
            <a:extLst>
              <a:ext uri="{FF2B5EF4-FFF2-40B4-BE49-F238E27FC236}">
                <a16:creationId xmlns:a16="http://schemas.microsoft.com/office/drawing/2014/main" id="{E02EB940-C177-A117-8460-CC2B22A99FA4}"/>
              </a:ext>
            </a:extLst>
          </p:cNvPr>
          <p:cNvSpPr/>
          <p:nvPr/>
        </p:nvSpPr>
        <p:spPr>
          <a:xfrm>
            <a:off x="5806810" y="4713150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2" name="Ellipszis 51">
            <a:extLst>
              <a:ext uri="{FF2B5EF4-FFF2-40B4-BE49-F238E27FC236}">
                <a16:creationId xmlns:a16="http://schemas.microsoft.com/office/drawing/2014/main" id="{C5F2C376-9B78-2D49-52D0-38103B5B23CF}"/>
              </a:ext>
            </a:extLst>
          </p:cNvPr>
          <p:cNvSpPr/>
          <p:nvPr/>
        </p:nvSpPr>
        <p:spPr>
          <a:xfrm>
            <a:off x="5806810" y="4989564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3" name="Ellipszis 52">
            <a:extLst>
              <a:ext uri="{FF2B5EF4-FFF2-40B4-BE49-F238E27FC236}">
                <a16:creationId xmlns:a16="http://schemas.microsoft.com/office/drawing/2014/main" id="{9649A73F-3495-B310-F151-B12B738A2C98}"/>
              </a:ext>
            </a:extLst>
          </p:cNvPr>
          <p:cNvSpPr/>
          <p:nvPr/>
        </p:nvSpPr>
        <p:spPr>
          <a:xfrm>
            <a:off x="5806810" y="5265978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4" name="Ellipszis 53">
            <a:extLst>
              <a:ext uri="{FF2B5EF4-FFF2-40B4-BE49-F238E27FC236}">
                <a16:creationId xmlns:a16="http://schemas.microsoft.com/office/drawing/2014/main" id="{7254C9D7-C0A7-5EDB-727A-F42AB503F78A}"/>
              </a:ext>
            </a:extLst>
          </p:cNvPr>
          <p:cNvSpPr/>
          <p:nvPr/>
        </p:nvSpPr>
        <p:spPr>
          <a:xfrm>
            <a:off x="5806810" y="5542392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5" name="Ellipszis 54">
            <a:extLst>
              <a:ext uri="{FF2B5EF4-FFF2-40B4-BE49-F238E27FC236}">
                <a16:creationId xmlns:a16="http://schemas.microsoft.com/office/drawing/2014/main" id="{AAB8286B-2371-14BB-66A1-FDC7959EC83B}"/>
              </a:ext>
            </a:extLst>
          </p:cNvPr>
          <p:cNvSpPr/>
          <p:nvPr/>
        </p:nvSpPr>
        <p:spPr>
          <a:xfrm>
            <a:off x="5806810" y="5818806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6" name="Ellipszis 55">
            <a:extLst>
              <a:ext uri="{FF2B5EF4-FFF2-40B4-BE49-F238E27FC236}">
                <a16:creationId xmlns:a16="http://schemas.microsoft.com/office/drawing/2014/main" id="{38032560-8475-965E-9012-32CE605A0843}"/>
              </a:ext>
            </a:extLst>
          </p:cNvPr>
          <p:cNvSpPr/>
          <p:nvPr/>
        </p:nvSpPr>
        <p:spPr>
          <a:xfrm>
            <a:off x="5806810" y="6095220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7" name="Ellipszis 56">
            <a:extLst>
              <a:ext uri="{FF2B5EF4-FFF2-40B4-BE49-F238E27FC236}">
                <a16:creationId xmlns:a16="http://schemas.microsoft.com/office/drawing/2014/main" id="{E8FA2D0A-7605-7939-4BC8-A54208584FA6}"/>
              </a:ext>
            </a:extLst>
          </p:cNvPr>
          <p:cNvSpPr/>
          <p:nvPr/>
        </p:nvSpPr>
        <p:spPr>
          <a:xfrm>
            <a:off x="5806810" y="6371631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" name="Ellipszis 57">
            <a:extLst>
              <a:ext uri="{FF2B5EF4-FFF2-40B4-BE49-F238E27FC236}">
                <a16:creationId xmlns:a16="http://schemas.microsoft.com/office/drawing/2014/main" id="{2B2ACF16-81F4-D4E7-59BA-8475FF5D101C}"/>
              </a:ext>
            </a:extLst>
          </p:cNvPr>
          <p:cNvSpPr/>
          <p:nvPr/>
        </p:nvSpPr>
        <p:spPr>
          <a:xfrm>
            <a:off x="7066810" y="3883908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9" name="Ellipszis 58">
            <a:extLst>
              <a:ext uri="{FF2B5EF4-FFF2-40B4-BE49-F238E27FC236}">
                <a16:creationId xmlns:a16="http://schemas.microsoft.com/office/drawing/2014/main" id="{87D1D3E0-81D5-804A-0CCF-2C1FA32F028B}"/>
              </a:ext>
            </a:extLst>
          </p:cNvPr>
          <p:cNvSpPr/>
          <p:nvPr/>
        </p:nvSpPr>
        <p:spPr>
          <a:xfrm>
            <a:off x="7066810" y="4160322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0" name="Ellipszis 59">
            <a:extLst>
              <a:ext uri="{FF2B5EF4-FFF2-40B4-BE49-F238E27FC236}">
                <a16:creationId xmlns:a16="http://schemas.microsoft.com/office/drawing/2014/main" id="{A5537B62-B9DB-DCF7-6007-4BC6F9151B04}"/>
              </a:ext>
            </a:extLst>
          </p:cNvPr>
          <p:cNvSpPr/>
          <p:nvPr/>
        </p:nvSpPr>
        <p:spPr>
          <a:xfrm>
            <a:off x="7066810" y="4436736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1" name="Ellipszis 60">
            <a:extLst>
              <a:ext uri="{FF2B5EF4-FFF2-40B4-BE49-F238E27FC236}">
                <a16:creationId xmlns:a16="http://schemas.microsoft.com/office/drawing/2014/main" id="{188D4015-4039-62F9-C341-4BB6C0C280AD}"/>
              </a:ext>
            </a:extLst>
          </p:cNvPr>
          <p:cNvSpPr/>
          <p:nvPr/>
        </p:nvSpPr>
        <p:spPr>
          <a:xfrm>
            <a:off x="7066810" y="4713150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2" name="Ellipszis 61">
            <a:extLst>
              <a:ext uri="{FF2B5EF4-FFF2-40B4-BE49-F238E27FC236}">
                <a16:creationId xmlns:a16="http://schemas.microsoft.com/office/drawing/2014/main" id="{DB0EA52E-965C-B6C6-FEC5-69BE0617954A}"/>
              </a:ext>
            </a:extLst>
          </p:cNvPr>
          <p:cNvSpPr/>
          <p:nvPr/>
        </p:nvSpPr>
        <p:spPr>
          <a:xfrm>
            <a:off x="7066810" y="4989564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3" name="Ellipszis 62">
            <a:extLst>
              <a:ext uri="{FF2B5EF4-FFF2-40B4-BE49-F238E27FC236}">
                <a16:creationId xmlns:a16="http://schemas.microsoft.com/office/drawing/2014/main" id="{FA972B31-FB44-AB22-FF00-7652C862CBAC}"/>
              </a:ext>
            </a:extLst>
          </p:cNvPr>
          <p:cNvSpPr/>
          <p:nvPr/>
        </p:nvSpPr>
        <p:spPr>
          <a:xfrm>
            <a:off x="7066810" y="5265978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76" name="Ellipszis 575">
            <a:extLst>
              <a:ext uri="{FF2B5EF4-FFF2-40B4-BE49-F238E27FC236}">
                <a16:creationId xmlns:a16="http://schemas.microsoft.com/office/drawing/2014/main" id="{F1E6E3B9-F089-AFB4-2062-AF2EDFAA9453}"/>
              </a:ext>
            </a:extLst>
          </p:cNvPr>
          <p:cNvSpPr/>
          <p:nvPr/>
        </p:nvSpPr>
        <p:spPr>
          <a:xfrm>
            <a:off x="7066810" y="5542392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77" name="Ellipszis 576">
            <a:extLst>
              <a:ext uri="{FF2B5EF4-FFF2-40B4-BE49-F238E27FC236}">
                <a16:creationId xmlns:a16="http://schemas.microsoft.com/office/drawing/2014/main" id="{EB3DD59A-DC92-198A-8A5A-374A7E01660A}"/>
              </a:ext>
            </a:extLst>
          </p:cNvPr>
          <p:cNvSpPr/>
          <p:nvPr/>
        </p:nvSpPr>
        <p:spPr>
          <a:xfrm>
            <a:off x="7066810" y="5818806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78" name="Ellipszis 577">
            <a:extLst>
              <a:ext uri="{FF2B5EF4-FFF2-40B4-BE49-F238E27FC236}">
                <a16:creationId xmlns:a16="http://schemas.microsoft.com/office/drawing/2014/main" id="{4318BB35-0E1E-CF32-3895-964AE4F20134}"/>
              </a:ext>
            </a:extLst>
          </p:cNvPr>
          <p:cNvSpPr/>
          <p:nvPr/>
        </p:nvSpPr>
        <p:spPr>
          <a:xfrm>
            <a:off x="7066810" y="6095220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79" name="Ellipszis 578">
            <a:extLst>
              <a:ext uri="{FF2B5EF4-FFF2-40B4-BE49-F238E27FC236}">
                <a16:creationId xmlns:a16="http://schemas.microsoft.com/office/drawing/2014/main" id="{385C0C3E-F5CE-F0B5-884E-A8EE85BEDFF3}"/>
              </a:ext>
            </a:extLst>
          </p:cNvPr>
          <p:cNvSpPr/>
          <p:nvPr/>
        </p:nvSpPr>
        <p:spPr>
          <a:xfrm>
            <a:off x="7066810" y="6371631"/>
            <a:ext cx="560080" cy="2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0" name="Ellipszis 579">
            <a:extLst>
              <a:ext uri="{FF2B5EF4-FFF2-40B4-BE49-F238E27FC236}">
                <a16:creationId xmlns:a16="http://schemas.microsoft.com/office/drawing/2014/main" id="{17889CD9-4A6B-9D89-12A8-FACD40DA7AF8}"/>
              </a:ext>
            </a:extLst>
          </p:cNvPr>
          <p:cNvSpPr/>
          <p:nvPr/>
        </p:nvSpPr>
        <p:spPr>
          <a:xfrm>
            <a:off x="8317409" y="3883908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1" name="Ellipszis 580">
            <a:extLst>
              <a:ext uri="{FF2B5EF4-FFF2-40B4-BE49-F238E27FC236}">
                <a16:creationId xmlns:a16="http://schemas.microsoft.com/office/drawing/2014/main" id="{1AA34EA2-0609-6AFF-56A8-D3CF034B812A}"/>
              </a:ext>
            </a:extLst>
          </p:cNvPr>
          <p:cNvSpPr/>
          <p:nvPr/>
        </p:nvSpPr>
        <p:spPr>
          <a:xfrm>
            <a:off x="8317409" y="4160322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2" name="Ellipszis 581">
            <a:extLst>
              <a:ext uri="{FF2B5EF4-FFF2-40B4-BE49-F238E27FC236}">
                <a16:creationId xmlns:a16="http://schemas.microsoft.com/office/drawing/2014/main" id="{C1C643D9-1400-27C5-443A-D262C4921DE2}"/>
              </a:ext>
            </a:extLst>
          </p:cNvPr>
          <p:cNvSpPr/>
          <p:nvPr/>
        </p:nvSpPr>
        <p:spPr>
          <a:xfrm>
            <a:off x="8317409" y="4436736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3" name="Ellipszis 582">
            <a:extLst>
              <a:ext uri="{FF2B5EF4-FFF2-40B4-BE49-F238E27FC236}">
                <a16:creationId xmlns:a16="http://schemas.microsoft.com/office/drawing/2014/main" id="{5CB15D24-7832-7E63-01AD-E8DBDB4118EC}"/>
              </a:ext>
            </a:extLst>
          </p:cNvPr>
          <p:cNvSpPr/>
          <p:nvPr/>
        </p:nvSpPr>
        <p:spPr>
          <a:xfrm>
            <a:off x="8317409" y="4713150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4" name="Ellipszis 583">
            <a:extLst>
              <a:ext uri="{FF2B5EF4-FFF2-40B4-BE49-F238E27FC236}">
                <a16:creationId xmlns:a16="http://schemas.microsoft.com/office/drawing/2014/main" id="{F15CB89C-29EC-06B5-A673-3F6A8E1C5988}"/>
              </a:ext>
            </a:extLst>
          </p:cNvPr>
          <p:cNvSpPr/>
          <p:nvPr/>
        </p:nvSpPr>
        <p:spPr>
          <a:xfrm>
            <a:off x="8317409" y="4989564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5" name="Ellipszis 584">
            <a:extLst>
              <a:ext uri="{FF2B5EF4-FFF2-40B4-BE49-F238E27FC236}">
                <a16:creationId xmlns:a16="http://schemas.microsoft.com/office/drawing/2014/main" id="{B625A029-B17A-2016-6C07-908D8B84A5A2}"/>
              </a:ext>
            </a:extLst>
          </p:cNvPr>
          <p:cNvSpPr/>
          <p:nvPr/>
        </p:nvSpPr>
        <p:spPr>
          <a:xfrm>
            <a:off x="8317409" y="5265978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6" name="Ellipszis 585">
            <a:extLst>
              <a:ext uri="{FF2B5EF4-FFF2-40B4-BE49-F238E27FC236}">
                <a16:creationId xmlns:a16="http://schemas.microsoft.com/office/drawing/2014/main" id="{CD37C2E9-2021-48BC-BE3B-84423BFED502}"/>
              </a:ext>
            </a:extLst>
          </p:cNvPr>
          <p:cNvSpPr/>
          <p:nvPr/>
        </p:nvSpPr>
        <p:spPr>
          <a:xfrm>
            <a:off x="8317409" y="5542392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7" name="Ellipszis 586">
            <a:extLst>
              <a:ext uri="{FF2B5EF4-FFF2-40B4-BE49-F238E27FC236}">
                <a16:creationId xmlns:a16="http://schemas.microsoft.com/office/drawing/2014/main" id="{3CD9E3F4-8187-27E8-3550-DB77DA1F1864}"/>
              </a:ext>
            </a:extLst>
          </p:cNvPr>
          <p:cNvSpPr/>
          <p:nvPr/>
        </p:nvSpPr>
        <p:spPr>
          <a:xfrm>
            <a:off x="8317409" y="5818806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8" name="Ellipszis 587">
            <a:extLst>
              <a:ext uri="{FF2B5EF4-FFF2-40B4-BE49-F238E27FC236}">
                <a16:creationId xmlns:a16="http://schemas.microsoft.com/office/drawing/2014/main" id="{DC58D225-AAE5-7B88-5B69-4AA391958CF4}"/>
              </a:ext>
            </a:extLst>
          </p:cNvPr>
          <p:cNvSpPr/>
          <p:nvPr/>
        </p:nvSpPr>
        <p:spPr>
          <a:xfrm>
            <a:off x="8317409" y="6095220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89" name="Ellipszis 588">
            <a:extLst>
              <a:ext uri="{FF2B5EF4-FFF2-40B4-BE49-F238E27FC236}">
                <a16:creationId xmlns:a16="http://schemas.microsoft.com/office/drawing/2014/main" id="{E3EFFE79-1235-B83C-85C7-0D7DAAB36F66}"/>
              </a:ext>
            </a:extLst>
          </p:cNvPr>
          <p:cNvSpPr/>
          <p:nvPr/>
        </p:nvSpPr>
        <p:spPr>
          <a:xfrm>
            <a:off x="8317409" y="6371631"/>
            <a:ext cx="1941955" cy="288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276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"/>
                            </p:stCondLst>
                            <p:childTnLst>
                              <p:par>
                                <p:cTn id="1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250"/>
                            </p:stCondLst>
                            <p:childTnLst>
                              <p:par>
                                <p:cTn id="16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75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25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25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25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25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250"/>
                            </p:stCondLst>
                            <p:childTnLst>
                              <p:par>
                                <p:cTn id="2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25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25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25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25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25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25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125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25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25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25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1250"/>
                            </p:stCondLst>
                            <p:childTnLst>
                              <p:par>
                                <p:cTn id="30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5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5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" dur="5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" dur="5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5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3" grpId="0" animBg="1"/>
      <p:bldP spid="632" grpId="0" build="p"/>
      <p:bldP spid="5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9" grpId="0" animBg="1"/>
      <p:bldP spid="40" grpId="0" animBg="1"/>
      <p:bldP spid="41" grpId="0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576" grpId="0" animBg="1"/>
      <p:bldP spid="576" grpId="1" animBg="1"/>
      <p:bldP spid="577" grpId="0" animBg="1"/>
      <p:bldP spid="577" grpId="1" animBg="1"/>
      <p:bldP spid="578" grpId="0" animBg="1"/>
      <p:bldP spid="578" grpId="1" animBg="1"/>
      <p:bldP spid="579" grpId="0" animBg="1"/>
      <p:bldP spid="579" grpId="1" animBg="1"/>
      <p:bldP spid="580" grpId="0" animBg="1"/>
      <p:bldP spid="580" grpId="1" animBg="1"/>
      <p:bldP spid="581" grpId="0" animBg="1"/>
      <p:bldP spid="581" grpId="1" animBg="1"/>
      <p:bldP spid="582" grpId="0" animBg="1"/>
      <p:bldP spid="582" grpId="1" animBg="1"/>
      <p:bldP spid="583" grpId="0" animBg="1"/>
      <p:bldP spid="583" grpId="1" animBg="1"/>
      <p:bldP spid="584" grpId="0" animBg="1"/>
      <p:bldP spid="584" grpId="1" animBg="1"/>
      <p:bldP spid="585" grpId="0" animBg="1"/>
      <p:bldP spid="585" grpId="1" animBg="1"/>
      <p:bldP spid="586" grpId="0" animBg="1"/>
      <p:bldP spid="586" grpId="1" animBg="1"/>
      <p:bldP spid="587" grpId="0" animBg="1"/>
      <p:bldP spid="587" grpId="1" animBg="1"/>
      <p:bldP spid="588" grpId="0" animBg="1"/>
      <p:bldP spid="588" grpId="1" animBg="1"/>
      <p:bldP spid="589" grpId="0" animBg="1"/>
      <p:bldP spid="58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C2B74E-97A3-8ED3-B067-F5AAE484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2632"/>
            <a:ext cx="10515600" cy="285273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r>
              <a:rPr lang="hu-HU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Módszerek és Algoritmusok</a:t>
            </a:r>
          </a:p>
        </p:txBody>
      </p:sp>
    </p:spTree>
    <p:extLst>
      <p:ext uri="{BB962C8B-B14F-4D97-AF65-F5344CB8AC3E}">
        <p14:creationId xmlns:p14="http://schemas.microsoft.com/office/powerpoint/2010/main" val="147419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8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/>
              <a:t>4</a:t>
            </a:fld>
            <a:endParaRPr/>
          </a:p>
        </p:txBody>
      </p:sp>
      <p:sp>
        <p:nvSpPr>
          <p:cNvPr id="5" name="Google Shape;555;p56">
            <a:extLst>
              <a:ext uri="{FF2B5EF4-FFF2-40B4-BE49-F238E27FC236}">
                <a16:creationId xmlns:a16="http://schemas.microsoft.com/office/drawing/2014/main" id="{C72B4A41-4D16-9409-EB65-BD02CB843F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Mit? – Miért?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Csoportba foglalás 14">
            <a:extLst>
              <a:ext uri="{FF2B5EF4-FFF2-40B4-BE49-F238E27FC236}">
                <a16:creationId xmlns:a16="http://schemas.microsoft.com/office/drawing/2014/main" id="{23772C06-BB8B-AD3A-DD1E-219DCFF54E2F}"/>
              </a:ext>
            </a:extLst>
          </p:cNvPr>
          <p:cNvGrpSpPr/>
          <p:nvPr/>
        </p:nvGrpSpPr>
        <p:grpSpPr>
          <a:xfrm>
            <a:off x="443763" y="3284984"/>
            <a:ext cx="5580000" cy="3356859"/>
            <a:chOff x="576594" y="3978537"/>
            <a:chExt cx="5580000" cy="3356859"/>
          </a:xfrm>
        </p:grpSpPr>
        <p:sp>
          <p:nvSpPr>
            <p:cNvPr id="12" name="Google Shape;412;p3">
              <a:extLst>
                <a:ext uri="{FF2B5EF4-FFF2-40B4-BE49-F238E27FC236}">
                  <a16:creationId xmlns:a16="http://schemas.microsoft.com/office/drawing/2014/main" id="{80AE9B0B-04F6-14D5-C0D4-6E9212858A1D}"/>
                </a:ext>
              </a:extLst>
            </p:cNvPr>
            <p:cNvSpPr txBox="1">
              <a:spLocks/>
            </p:cNvSpPr>
            <p:nvPr/>
          </p:nvSpPr>
          <p:spPr>
            <a:xfrm>
              <a:off x="576594" y="4482593"/>
              <a:ext cx="5580000" cy="2852803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  <a:prstDash val="dash"/>
            </a:ln>
          </p:spPr>
          <p:txBody>
            <a:bodyPr spcFirstLastPara="1" vert="horz" wrap="square" lIns="91425" tIns="45700" rIns="91425" bIns="45700" rtlCol="0" anchor="t" anchorCtr="0">
              <a:normAutofit/>
            </a:bodyPr>
            <a:lstStyle>
              <a:lvl1pPr marL="457200" lvl="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lvl="1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lvl="2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800" lvl="3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86000" lvl="4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43200" lvl="5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00400" lvl="6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7600" lvl="7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14800" lvl="8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3050" lvl="1" indent="-263525"/>
              <a:r>
                <a:rPr lang="hu-HU" sz="18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Mintaazonosítás: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rejtett minták, struktúrák felfedése</a:t>
              </a:r>
            </a:p>
            <a:p>
              <a:pPr marL="273050" lvl="1" indent="-263525"/>
              <a:r>
                <a:rPr lang="hu-HU" sz="18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Adatszegmentálás: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csoportosítás további elemzés,  vizualizáció céljából.</a:t>
              </a:r>
            </a:p>
            <a:p>
              <a:pPr marL="273050" lvl="1" indent="-263525"/>
              <a:r>
                <a:rPr lang="hu-HU" sz="18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Anomália detektálás: 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klaszterekből kilógó adatok azonosítása 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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lehetséges anomáliák</a:t>
              </a:r>
            </a:p>
            <a:p>
              <a:pPr marL="273050" lvl="1" indent="-263525"/>
              <a:r>
                <a:rPr lang="hu-HU" sz="18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Dimenziócsökkentés: 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Adatok egyszerűsítése egy reprezentatív példányba.</a:t>
              </a:r>
            </a:p>
          </p:txBody>
        </p:sp>
        <p:sp>
          <p:nvSpPr>
            <p:cNvPr id="10" name="Google Shape;412;p3">
              <a:extLst>
                <a:ext uri="{FF2B5EF4-FFF2-40B4-BE49-F238E27FC236}">
                  <a16:creationId xmlns:a16="http://schemas.microsoft.com/office/drawing/2014/main" id="{DF8290DA-B389-A11D-4448-E526DE24F2D0}"/>
                </a:ext>
              </a:extLst>
            </p:cNvPr>
            <p:cNvSpPr txBox="1">
              <a:spLocks/>
            </p:cNvSpPr>
            <p:nvPr/>
          </p:nvSpPr>
          <p:spPr>
            <a:xfrm>
              <a:off x="576594" y="3978537"/>
              <a:ext cx="5580000" cy="3600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vert="horz" wrap="square" lIns="91425" tIns="45700" rIns="91425" bIns="45700" rtlCol="0" anchor="ctr" anchorCtr="0">
              <a:normAutofit fontScale="70000" lnSpcReduction="20000"/>
            </a:bodyPr>
            <a:lstStyle>
              <a:lvl1pPr marL="457200" lvl="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lvl="1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lvl="2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800" lvl="3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86000" lvl="4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43200" lvl="5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00400" lvl="6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7600" lvl="7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14800" lvl="8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SzPts val="2800"/>
                <a:buFont typeface="Arial" panose="020B0604020202020204" pitchFamily="34" charset="0"/>
                <a:buNone/>
              </a:pPr>
              <a:r>
                <a:rPr lang="hu-HU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Adatelemzési felhasználás</a:t>
              </a:r>
            </a:p>
          </p:txBody>
        </p:sp>
      </p:grpSp>
      <p:grpSp>
        <p:nvGrpSpPr>
          <p:cNvPr id="14" name="Csoportba foglalás 13">
            <a:extLst>
              <a:ext uri="{FF2B5EF4-FFF2-40B4-BE49-F238E27FC236}">
                <a16:creationId xmlns:a16="http://schemas.microsoft.com/office/drawing/2014/main" id="{6DF2690E-5E3B-964A-52BB-CDD7A2678D15}"/>
              </a:ext>
            </a:extLst>
          </p:cNvPr>
          <p:cNvGrpSpPr/>
          <p:nvPr/>
        </p:nvGrpSpPr>
        <p:grpSpPr>
          <a:xfrm>
            <a:off x="6167779" y="3284984"/>
            <a:ext cx="5580000" cy="3356859"/>
            <a:chOff x="6278421" y="3978537"/>
            <a:chExt cx="5580000" cy="3356859"/>
          </a:xfrm>
        </p:grpSpPr>
        <p:sp>
          <p:nvSpPr>
            <p:cNvPr id="11" name="Google Shape;412;p3">
              <a:extLst>
                <a:ext uri="{FF2B5EF4-FFF2-40B4-BE49-F238E27FC236}">
                  <a16:creationId xmlns:a16="http://schemas.microsoft.com/office/drawing/2014/main" id="{81DBD592-BB78-FF0C-F9FA-8E5DBD295B77}"/>
                </a:ext>
              </a:extLst>
            </p:cNvPr>
            <p:cNvSpPr txBox="1">
              <a:spLocks/>
            </p:cNvSpPr>
            <p:nvPr/>
          </p:nvSpPr>
          <p:spPr>
            <a:xfrm>
              <a:off x="6278421" y="3978537"/>
              <a:ext cx="5580000" cy="3600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vert="horz" wrap="square" lIns="91425" tIns="45700" rIns="91425" bIns="45700" rtlCol="0" anchor="ctr" anchorCtr="0">
              <a:normAutofit fontScale="70000" lnSpcReduction="20000"/>
            </a:bodyPr>
            <a:lstStyle>
              <a:defPPr>
                <a:defRPr lang="hu-HU"/>
              </a:defPPr>
              <a:lvl1pPr lvl="0" indent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ts val="2800"/>
                <a:buFont typeface="Arial" panose="020B0604020202020204" pitchFamily="34" charset="0"/>
                <a:buNone/>
                <a:defRPr sz="2800" b="1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914400" lvl="1" indent="-34290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400"/>
              </a:lvl2pPr>
              <a:lvl3pPr marL="1371600" lvl="2" indent="-34290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000"/>
              </a:lvl3pPr>
              <a:lvl4pPr marL="1828800" lvl="3" indent="-34290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</a:lvl4pPr>
              <a:lvl5pPr marL="2286000" lvl="4" indent="-34290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</a:lvl5pPr>
              <a:lvl6pPr marL="2743200" lvl="5" indent="-34290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</a:lvl6pPr>
              <a:lvl7pPr marL="3200400" lvl="6" indent="-34290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</a:lvl7pPr>
              <a:lvl8pPr marL="3657600" lvl="7" indent="-34290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</a:lvl8pPr>
              <a:lvl9pPr marL="4114800" lvl="8" indent="-342900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</a:lvl9pPr>
            </a:lstStyle>
            <a:p>
              <a:r>
                <a:rPr lang="hu-HU" dirty="0"/>
                <a:t>Üzleti felhasználás</a:t>
              </a:r>
            </a:p>
          </p:txBody>
        </p:sp>
        <p:sp>
          <p:nvSpPr>
            <p:cNvPr id="13" name="Google Shape;412;p3">
              <a:extLst>
                <a:ext uri="{FF2B5EF4-FFF2-40B4-BE49-F238E27FC236}">
                  <a16:creationId xmlns:a16="http://schemas.microsoft.com/office/drawing/2014/main" id="{8CAC2181-5DDB-44F4-8502-EFDA479AE76D}"/>
                </a:ext>
              </a:extLst>
            </p:cNvPr>
            <p:cNvSpPr txBox="1">
              <a:spLocks/>
            </p:cNvSpPr>
            <p:nvPr/>
          </p:nvSpPr>
          <p:spPr>
            <a:xfrm>
              <a:off x="6278421" y="4482593"/>
              <a:ext cx="5580000" cy="2852803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  <a:prstDash val="dash"/>
            </a:ln>
          </p:spPr>
          <p:txBody>
            <a:bodyPr spcFirstLastPara="1" vert="horz" wrap="square" lIns="91425" tIns="45700" rIns="91425" bIns="45700" rtlCol="0" anchor="t" anchorCtr="0">
              <a:noAutofit/>
            </a:bodyPr>
            <a:lstStyle>
              <a:lvl1pPr marL="457200" lvl="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lvl="1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lvl="2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800" lvl="3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86000" lvl="4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43200" lvl="5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00400" lvl="6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7600" lvl="7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14800" lvl="8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3050" lvl="1" indent="-263525"/>
              <a:r>
                <a:rPr lang="hu-HU" sz="18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Piaci Szegmentálás: 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ügyfelek csoportokra bontása pl.  célzott marketing céljával</a:t>
              </a:r>
            </a:p>
            <a:p>
              <a:pPr marL="273050" lvl="1" indent="-263525"/>
              <a:r>
                <a:rPr lang="hu-HU" sz="18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Termékcsoportosítás: 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webshopok egyedi termékeinek termékcsoportokba sorolása</a:t>
              </a:r>
            </a:p>
            <a:p>
              <a:pPr marL="273050" lvl="1" indent="-263525"/>
              <a:r>
                <a:rPr lang="hu-HU" sz="18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Közösségi háló elemzés: 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rejtett közösségek azonosítása</a:t>
              </a:r>
            </a:p>
            <a:p>
              <a:pPr marL="273050" lvl="1" indent="-263525"/>
              <a:r>
                <a:rPr lang="hu-HU" sz="18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Orvosi felhasználás: </a:t>
              </a:r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Képalkotó eljárásokon különböző sejtcsoportok elkülönítése</a:t>
              </a:r>
            </a:p>
          </p:txBody>
        </p:sp>
      </p:grpSp>
      <p:grpSp>
        <p:nvGrpSpPr>
          <p:cNvPr id="31" name="Csoportba foglalás 30">
            <a:extLst>
              <a:ext uri="{FF2B5EF4-FFF2-40B4-BE49-F238E27FC236}">
                <a16:creationId xmlns:a16="http://schemas.microsoft.com/office/drawing/2014/main" id="{63105AD4-E013-9CDB-826F-00175AFFF992}"/>
              </a:ext>
            </a:extLst>
          </p:cNvPr>
          <p:cNvGrpSpPr/>
          <p:nvPr/>
        </p:nvGrpSpPr>
        <p:grpSpPr>
          <a:xfrm>
            <a:off x="459827" y="1211833"/>
            <a:ext cx="11271889" cy="1785119"/>
            <a:chOff x="443534" y="1640088"/>
            <a:chExt cx="11271889" cy="1785119"/>
          </a:xfrm>
        </p:grpSpPr>
        <p:sp>
          <p:nvSpPr>
            <p:cNvPr id="18" name="Google Shape;412;p3">
              <a:extLst>
                <a:ext uri="{FF2B5EF4-FFF2-40B4-BE49-F238E27FC236}">
                  <a16:creationId xmlns:a16="http://schemas.microsoft.com/office/drawing/2014/main" id="{33647073-A553-5420-B877-D6FEE22C73FC}"/>
                </a:ext>
              </a:extLst>
            </p:cNvPr>
            <p:cNvSpPr txBox="1">
              <a:spLocks/>
            </p:cNvSpPr>
            <p:nvPr/>
          </p:nvSpPr>
          <p:spPr>
            <a:xfrm>
              <a:off x="443534" y="2053208"/>
              <a:ext cx="11271889" cy="1371999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  <a:prstDash val="dash"/>
            </a:ln>
          </p:spPr>
          <p:txBody>
            <a:bodyPr spcFirstLastPara="1" vert="horz" wrap="square" lIns="91425" tIns="45700" rIns="91425" bIns="45700" rtlCol="0" anchor="t" anchorCtr="0">
              <a:normAutofit/>
            </a:bodyPr>
            <a:lstStyle>
              <a:lvl1pPr marL="457200" lvl="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lvl="1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lvl="2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800" lvl="3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86000" lvl="4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43200" lvl="5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00400" lvl="6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7600" lvl="7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14800" lvl="8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3050" lvl="1" indent="-263525"/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Dimenziócsökkentő eljárás</a:t>
              </a:r>
            </a:p>
            <a:p>
              <a:pPr marL="273050" lvl="1" indent="-263525"/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célja az adathalmaz homogén csoportokra osztása (klaszter)</a:t>
              </a:r>
            </a:p>
            <a:p>
              <a:pPr marL="273050" lvl="1" indent="-263525"/>
              <a:r>
                <a: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az egy csoporton belüli adatok hasonlítanak egymásra, és különböznek más csoportok adatpontjaitól</a:t>
              </a:r>
            </a:p>
          </p:txBody>
        </p:sp>
        <p:sp>
          <p:nvSpPr>
            <p:cNvPr id="19" name="Google Shape;412;p3">
              <a:extLst>
                <a:ext uri="{FF2B5EF4-FFF2-40B4-BE49-F238E27FC236}">
                  <a16:creationId xmlns:a16="http://schemas.microsoft.com/office/drawing/2014/main" id="{E86F3772-E066-9D12-6DE2-4820927FFD59}"/>
                </a:ext>
              </a:extLst>
            </p:cNvPr>
            <p:cNvSpPr txBox="1">
              <a:spLocks/>
            </p:cNvSpPr>
            <p:nvPr/>
          </p:nvSpPr>
          <p:spPr>
            <a:xfrm>
              <a:off x="443534" y="1640088"/>
              <a:ext cx="11271889" cy="3600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vert="horz" wrap="square" lIns="91425" tIns="45700" rIns="91425" bIns="45700" rtlCol="0" anchor="ctr" anchorCtr="0">
              <a:normAutofit fontScale="70000" lnSpcReduction="20000"/>
            </a:bodyPr>
            <a:lstStyle>
              <a:lvl1pPr marL="457200" lvl="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lvl="1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lvl="2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800" lvl="3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86000" lvl="4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743200" lvl="5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00400" lvl="6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7600" lvl="7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14800" lvl="8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SzPts val="2800"/>
                <a:buFont typeface="Arial" panose="020B0604020202020204" pitchFamily="34" charset="0"/>
                <a:buNone/>
              </a:pPr>
              <a:r>
                <a:rPr lang="hu-HU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Definíció</a:t>
              </a:r>
              <a:endParaRPr lang="hu-H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6705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6"/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Hogyan? – Algoritmus típusok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6" name="Google Shape;556;p56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fld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8" name="Google Shape;558;p56"/>
          <p:cNvSpPr txBox="1"/>
          <p:nvPr/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 sz="1200" b="0" i="0" u="none" strike="noStrike" cap="none">
                <a:solidFill>
                  <a:srgbClr val="8D8D8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rPr>
              <a:t>5</a:t>
            </a:fld>
            <a:endParaRPr sz="1200" b="0" i="0" u="none" strike="noStrike" cap="none">
              <a:solidFill>
                <a:srgbClr val="8D8D8D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venir"/>
            </a:endParaRPr>
          </a:p>
        </p:txBody>
      </p:sp>
      <p:cxnSp>
        <p:nvCxnSpPr>
          <p:cNvPr id="575" name="Google Shape;575;p56"/>
          <p:cNvCxnSpPr>
            <a:cxnSpLocks/>
            <a:stCxn id="561" idx="2"/>
            <a:endCxn id="566" idx="0"/>
          </p:cNvCxnSpPr>
          <p:nvPr/>
        </p:nvCxnSpPr>
        <p:spPr>
          <a:xfrm rot="5400000">
            <a:off x="3457237" y="471497"/>
            <a:ext cx="773785" cy="4569720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6" name="Google Shape;576;p56"/>
          <p:cNvCxnSpPr>
            <a:cxnSpLocks/>
            <a:stCxn id="561" idx="2"/>
            <a:endCxn id="554" idx="0"/>
          </p:cNvCxnSpPr>
          <p:nvPr/>
        </p:nvCxnSpPr>
        <p:spPr>
          <a:xfrm rot="5400000">
            <a:off x="4969481" y="1983741"/>
            <a:ext cx="773785" cy="1545232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7" name="Google Shape;577;p56"/>
          <p:cNvCxnSpPr>
            <a:cxnSpLocks/>
            <a:stCxn id="561" idx="2"/>
            <a:endCxn id="553" idx="0"/>
          </p:cNvCxnSpPr>
          <p:nvPr/>
        </p:nvCxnSpPr>
        <p:spPr>
          <a:xfrm rot="16200000" flipH="1">
            <a:off x="6481725" y="2016729"/>
            <a:ext cx="773785" cy="1479256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20" name="Csoportba foglalás 19">
            <a:extLst>
              <a:ext uri="{FF2B5EF4-FFF2-40B4-BE49-F238E27FC236}">
                <a16:creationId xmlns:a16="http://schemas.microsoft.com/office/drawing/2014/main" id="{A0A4E807-B55A-13B7-FDBE-BBE88861646C}"/>
              </a:ext>
            </a:extLst>
          </p:cNvPr>
          <p:cNvGrpSpPr/>
          <p:nvPr/>
        </p:nvGrpSpPr>
        <p:grpSpPr>
          <a:xfrm>
            <a:off x="2335914" y="930796"/>
            <a:ext cx="7520173" cy="1751135"/>
            <a:chOff x="2593449" y="930796"/>
            <a:chExt cx="7520173" cy="1751135"/>
          </a:xfrm>
        </p:grpSpPr>
        <p:grpSp>
          <p:nvGrpSpPr>
            <p:cNvPr id="15" name="Csoportba foglalás 14">
              <a:extLst>
                <a:ext uri="{FF2B5EF4-FFF2-40B4-BE49-F238E27FC236}">
                  <a16:creationId xmlns:a16="http://schemas.microsoft.com/office/drawing/2014/main" id="{0355EA3C-5787-6332-2919-96FFD24230E7}"/>
                </a:ext>
              </a:extLst>
            </p:cNvPr>
            <p:cNvGrpSpPr/>
            <p:nvPr/>
          </p:nvGrpSpPr>
          <p:grpSpPr>
            <a:xfrm>
              <a:off x="2593449" y="930796"/>
              <a:ext cx="2117977" cy="1751135"/>
              <a:chOff x="2593449" y="930796"/>
              <a:chExt cx="2117977" cy="1751135"/>
            </a:xfrm>
          </p:grpSpPr>
          <p:pic>
            <p:nvPicPr>
              <p:cNvPr id="559" name="Google Shape;559;p56"/>
              <p:cNvPicPr preferRelativeResize="0">
                <a:picLocks noChangeAspect="1"/>
              </p:cNvPicPr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2593449" y="1241931"/>
                <a:ext cx="2117977" cy="144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60" name="Google Shape;560;p56"/>
              <p:cNvSpPr txBox="1"/>
              <p:nvPr/>
            </p:nvSpPr>
            <p:spPr>
              <a:xfrm>
                <a:off x="2594037" y="930796"/>
                <a:ext cx="21168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Adatpontok:</a:t>
                </a:r>
                <a:endParaRPr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1" name="Google Shape;561;p56"/>
            <p:cNvSpPr/>
            <p:nvPr/>
          </p:nvSpPr>
          <p:spPr>
            <a:xfrm>
              <a:off x="5425740" y="1554397"/>
              <a:ext cx="1921568" cy="81506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2000" b="1" i="0" u="none" strike="noStrike" cap="none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Klaszterezés</a:t>
              </a:r>
              <a:endParaRPr sz="1800" b="1" i="0" u="none" strike="noStrike" cap="none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562" name="Google Shape;562;p56"/>
            <p:cNvCxnSpPr>
              <a:cxnSpLocks/>
              <a:stCxn id="559" idx="3"/>
              <a:endCxn id="561" idx="1"/>
            </p:cNvCxnSpPr>
            <p:nvPr/>
          </p:nvCxnSpPr>
          <p:spPr>
            <a:xfrm>
              <a:off x="4711426" y="1961931"/>
              <a:ext cx="714314" cy="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563" name="Google Shape;563;p56"/>
            <p:cNvCxnSpPr>
              <a:cxnSpLocks/>
              <a:stCxn id="561" idx="3"/>
              <a:endCxn id="557" idx="1"/>
            </p:cNvCxnSpPr>
            <p:nvPr/>
          </p:nvCxnSpPr>
          <p:spPr>
            <a:xfrm>
              <a:off x="7347308" y="1961931"/>
              <a:ext cx="714314" cy="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14" name="Csoportba foglalás 13">
              <a:extLst>
                <a:ext uri="{FF2B5EF4-FFF2-40B4-BE49-F238E27FC236}">
                  <a16:creationId xmlns:a16="http://schemas.microsoft.com/office/drawing/2014/main" id="{B4B3FB55-6A9C-0AA2-45DE-574F42C6C949}"/>
                </a:ext>
              </a:extLst>
            </p:cNvPr>
            <p:cNvGrpSpPr/>
            <p:nvPr/>
          </p:nvGrpSpPr>
          <p:grpSpPr>
            <a:xfrm>
              <a:off x="8061622" y="980728"/>
              <a:ext cx="2052000" cy="1701203"/>
              <a:chOff x="8061622" y="980728"/>
              <a:chExt cx="2052000" cy="1701203"/>
            </a:xfrm>
          </p:grpSpPr>
          <p:pic>
            <p:nvPicPr>
              <p:cNvPr id="557" name="Google Shape;557;p56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8061622" y="1241931"/>
                <a:ext cx="2052000" cy="144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64" name="Google Shape;564;p56"/>
              <p:cNvSpPr txBox="1"/>
              <p:nvPr/>
            </p:nvSpPr>
            <p:spPr>
              <a:xfrm>
                <a:off x="8068237" y="980728"/>
                <a:ext cx="203877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Klaszterek:</a:t>
                </a:r>
                <a:endParaRPr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21" name="Csoportba foglalás 20">
            <a:extLst>
              <a:ext uri="{FF2B5EF4-FFF2-40B4-BE49-F238E27FC236}">
                <a16:creationId xmlns:a16="http://schemas.microsoft.com/office/drawing/2014/main" id="{E8111E55-5783-3894-7F76-A3C302A4C571}"/>
              </a:ext>
            </a:extLst>
          </p:cNvPr>
          <p:cNvGrpSpPr/>
          <p:nvPr/>
        </p:nvGrpSpPr>
        <p:grpSpPr>
          <a:xfrm>
            <a:off x="219769" y="3143250"/>
            <a:ext cx="11752463" cy="3126000"/>
            <a:chOff x="178050" y="3143250"/>
            <a:chExt cx="11752463" cy="3126000"/>
          </a:xfrm>
        </p:grpSpPr>
        <p:grpSp>
          <p:nvGrpSpPr>
            <p:cNvPr id="2" name="Csoportba foglalás 1">
              <a:extLst>
                <a:ext uri="{FF2B5EF4-FFF2-40B4-BE49-F238E27FC236}">
                  <a16:creationId xmlns:a16="http://schemas.microsoft.com/office/drawing/2014/main" id="{3A6BD260-E1E3-3C77-9C50-AB81F1C785A1}"/>
                </a:ext>
              </a:extLst>
            </p:cNvPr>
            <p:cNvGrpSpPr/>
            <p:nvPr/>
          </p:nvGrpSpPr>
          <p:grpSpPr>
            <a:xfrm>
              <a:off x="178050" y="3143250"/>
              <a:ext cx="2679000" cy="3126000"/>
              <a:chOff x="178050" y="3143250"/>
              <a:chExt cx="2679000" cy="3126000"/>
            </a:xfrm>
          </p:grpSpPr>
          <p:sp>
            <p:nvSpPr>
              <p:cNvPr id="566" name="Google Shape;566;p56"/>
              <p:cNvSpPr/>
              <p:nvPr/>
            </p:nvSpPr>
            <p:spPr>
              <a:xfrm>
                <a:off x="178050" y="3143250"/>
                <a:ext cx="2679000" cy="3126000"/>
              </a:xfrm>
              <a:prstGeom prst="roundRect">
                <a:avLst>
                  <a:gd name="adj" fmla="val 16667"/>
                </a:avLst>
              </a:prstGeom>
              <a:solidFill>
                <a:srgbClr val="DAEFFA"/>
              </a:solidFill>
              <a:ln w="28575" cap="flat" cmpd="sng">
                <a:solidFill>
                  <a:schemeClr val="accent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sp>
            <p:nvSpPr>
              <p:cNvPr id="567" name="Google Shape;567;p56"/>
              <p:cNvSpPr txBox="1"/>
              <p:nvPr/>
            </p:nvSpPr>
            <p:spPr>
              <a:xfrm>
                <a:off x="257550" y="3228655"/>
                <a:ext cx="2520000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Középpont alapú módszerek</a:t>
                </a:r>
                <a:endParaRPr sz="1800" b="1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  <p:sp>
            <p:nvSpPr>
              <p:cNvPr id="569" name="Google Shape;569;p56"/>
              <p:cNvSpPr txBox="1"/>
              <p:nvPr/>
            </p:nvSpPr>
            <p:spPr>
              <a:xfrm>
                <a:off x="257550" y="4005064"/>
                <a:ext cx="2520000" cy="12002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R="0" lvl="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</a:pPr>
                <a:r>
                  <a:rPr lang="hu-HU" sz="1800" b="0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A klasztereket egy adott középponttól való távolság alapján alakítja ki</a:t>
                </a:r>
                <a:endParaRPr sz="180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  <p:sp>
            <p:nvSpPr>
              <p:cNvPr id="572" name="Google Shape;572;p56"/>
              <p:cNvSpPr txBox="1"/>
              <p:nvPr/>
            </p:nvSpPr>
            <p:spPr>
              <a:xfrm>
                <a:off x="257550" y="5746666"/>
                <a:ext cx="2520000" cy="3692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KMeans</a:t>
                </a:r>
                <a:endParaRPr sz="1800" b="1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</p:grpSp>
        <p:grpSp>
          <p:nvGrpSpPr>
            <p:cNvPr id="3" name="Csoportba foglalás 2">
              <a:extLst>
                <a:ext uri="{FF2B5EF4-FFF2-40B4-BE49-F238E27FC236}">
                  <a16:creationId xmlns:a16="http://schemas.microsoft.com/office/drawing/2014/main" id="{4FE989EF-4391-5873-F949-BD30E7930C95}"/>
                </a:ext>
              </a:extLst>
            </p:cNvPr>
            <p:cNvGrpSpPr/>
            <p:nvPr/>
          </p:nvGrpSpPr>
          <p:grpSpPr>
            <a:xfrm>
              <a:off x="3202538" y="3143250"/>
              <a:ext cx="2679000" cy="3126000"/>
              <a:chOff x="3253917" y="3143250"/>
              <a:chExt cx="2679000" cy="3126000"/>
            </a:xfrm>
          </p:grpSpPr>
          <p:sp>
            <p:nvSpPr>
              <p:cNvPr id="554" name="Google Shape;554;p56"/>
              <p:cNvSpPr/>
              <p:nvPr/>
            </p:nvSpPr>
            <p:spPr>
              <a:xfrm>
                <a:off x="3253917" y="3143250"/>
                <a:ext cx="2679000" cy="3126000"/>
              </a:xfrm>
              <a:prstGeom prst="roundRect">
                <a:avLst>
                  <a:gd name="adj" fmla="val 16667"/>
                </a:avLst>
              </a:prstGeom>
              <a:solidFill>
                <a:srgbClr val="DAEFFA"/>
              </a:solidFill>
              <a:ln w="28575" cap="flat" cmpd="sng">
                <a:solidFill>
                  <a:schemeClr val="accent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sp>
            <p:nvSpPr>
              <p:cNvPr id="565" name="Google Shape;565;p56"/>
              <p:cNvSpPr txBox="1"/>
              <p:nvPr/>
            </p:nvSpPr>
            <p:spPr>
              <a:xfrm>
                <a:off x="3333417" y="3228655"/>
                <a:ext cx="2520000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Sűrűség-alapú </a:t>
                </a:r>
                <a:r>
                  <a:rPr lang="hu-HU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m</a:t>
                </a: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ódszerek</a:t>
                </a:r>
                <a:endParaRPr sz="1800" b="1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  <p:sp>
            <p:nvSpPr>
              <p:cNvPr id="570" name="Google Shape;570;p56"/>
              <p:cNvSpPr txBox="1"/>
              <p:nvPr/>
            </p:nvSpPr>
            <p:spPr>
              <a:xfrm>
                <a:off x="3333417" y="4005064"/>
                <a:ext cx="2520000" cy="9232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R="0" lvl="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</a:pPr>
                <a:r>
                  <a:rPr lang="hu-HU" sz="1800" b="0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Magas adatsűrűségű területek alapján </a:t>
                </a:r>
                <a:r>
                  <a:rPr lang="hu-HU" sz="1800" b="0" i="0" u="none" strike="noStrike" cap="none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képzi</a:t>
                </a:r>
                <a:r>
                  <a:rPr lang="hu-HU" sz="1800" b="0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 a klasztereket</a:t>
                </a:r>
                <a:endParaRPr sz="180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  <p:sp>
            <p:nvSpPr>
              <p:cNvPr id="573" name="Google Shape;573;p56"/>
              <p:cNvSpPr txBox="1"/>
              <p:nvPr/>
            </p:nvSpPr>
            <p:spPr>
              <a:xfrm>
                <a:off x="3333417" y="5746666"/>
                <a:ext cx="2520000" cy="3692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DBSCAN</a:t>
                </a:r>
                <a:endParaRPr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" name="Csoportba foglalás 3">
              <a:extLst>
                <a:ext uri="{FF2B5EF4-FFF2-40B4-BE49-F238E27FC236}">
                  <a16:creationId xmlns:a16="http://schemas.microsoft.com/office/drawing/2014/main" id="{B003202A-B628-7AE4-3527-25C75873ED38}"/>
                </a:ext>
              </a:extLst>
            </p:cNvPr>
            <p:cNvGrpSpPr/>
            <p:nvPr/>
          </p:nvGrpSpPr>
          <p:grpSpPr>
            <a:xfrm>
              <a:off x="6227026" y="3143250"/>
              <a:ext cx="2679000" cy="3126000"/>
              <a:chOff x="6435233" y="3143250"/>
              <a:chExt cx="2679000" cy="3126000"/>
            </a:xfrm>
          </p:grpSpPr>
          <p:sp>
            <p:nvSpPr>
              <p:cNvPr id="553" name="Google Shape;553;p56"/>
              <p:cNvSpPr/>
              <p:nvPr/>
            </p:nvSpPr>
            <p:spPr>
              <a:xfrm>
                <a:off x="6435233" y="3143250"/>
                <a:ext cx="2679000" cy="3126000"/>
              </a:xfrm>
              <a:prstGeom prst="roundRect">
                <a:avLst>
                  <a:gd name="adj" fmla="val 16667"/>
                </a:avLst>
              </a:prstGeom>
              <a:solidFill>
                <a:srgbClr val="DAEFFA"/>
              </a:solidFill>
              <a:ln w="28575" cap="flat" cmpd="sng">
                <a:solidFill>
                  <a:schemeClr val="accent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sp>
            <p:nvSpPr>
              <p:cNvPr id="568" name="Google Shape;568;p56"/>
              <p:cNvSpPr txBox="1"/>
              <p:nvPr/>
            </p:nvSpPr>
            <p:spPr>
              <a:xfrm>
                <a:off x="6514733" y="3245800"/>
                <a:ext cx="2520000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Hierarchikus </a:t>
                </a: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módszerek</a:t>
                </a:r>
                <a:endParaRPr sz="1800" b="1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  <p:sp>
            <p:nvSpPr>
              <p:cNvPr id="571" name="Google Shape;571;p56"/>
              <p:cNvSpPr txBox="1"/>
              <p:nvPr/>
            </p:nvSpPr>
            <p:spPr>
              <a:xfrm>
                <a:off x="6514733" y="4005064"/>
                <a:ext cx="2520000" cy="9232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R="0" lvl="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</a:pPr>
                <a:r>
                  <a:rPr lang="hu-HU" sz="1800" b="0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Fa alapú módszerrel, hierarchikusan alakítja ki a csoportokat</a:t>
                </a:r>
                <a:endParaRPr sz="180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  <p:sp>
            <p:nvSpPr>
              <p:cNvPr id="574" name="Google Shape;574;p56"/>
              <p:cNvSpPr txBox="1"/>
              <p:nvPr/>
            </p:nvSpPr>
            <p:spPr>
              <a:xfrm>
                <a:off x="6514733" y="5608167"/>
                <a:ext cx="2520000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Hierarchical </a:t>
                </a:r>
                <a:endParaRPr sz="1800" b="1" i="0" u="none" strike="noStrike" cap="none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clustering</a:t>
                </a:r>
                <a:endParaRPr sz="1800" b="1" i="0" u="none" strike="noStrike" cap="none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</p:grpSp>
        <p:grpSp>
          <p:nvGrpSpPr>
            <p:cNvPr id="5" name="Csoportba foglalás 4">
              <a:extLst>
                <a:ext uri="{FF2B5EF4-FFF2-40B4-BE49-F238E27FC236}">
                  <a16:creationId xmlns:a16="http://schemas.microsoft.com/office/drawing/2014/main" id="{7F61599C-2236-B913-727C-8AA84F2E927D}"/>
                </a:ext>
              </a:extLst>
            </p:cNvPr>
            <p:cNvGrpSpPr/>
            <p:nvPr/>
          </p:nvGrpSpPr>
          <p:grpSpPr>
            <a:xfrm>
              <a:off x="9251513" y="3143250"/>
              <a:ext cx="2679000" cy="3126000"/>
              <a:chOff x="9511100" y="3143250"/>
              <a:chExt cx="2679000" cy="3126000"/>
            </a:xfrm>
          </p:grpSpPr>
          <p:sp>
            <p:nvSpPr>
              <p:cNvPr id="552" name="Google Shape;552;p56"/>
              <p:cNvSpPr/>
              <p:nvPr/>
            </p:nvSpPr>
            <p:spPr>
              <a:xfrm>
                <a:off x="9511100" y="3143250"/>
                <a:ext cx="2679000" cy="3126000"/>
              </a:xfrm>
              <a:prstGeom prst="roundRect">
                <a:avLst>
                  <a:gd name="adj" fmla="val 16667"/>
                </a:avLst>
              </a:prstGeom>
              <a:solidFill>
                <a:srgbClr val="DAEFFA"/>
              </a:solidFill>
              <a:ln w="28575" cap="flat" cmpd="sng">
                <a:solidFill>
                  <a:schemeClr val="accent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endParaRPr>
              </a:p>
            </p:txBody>
          </p:sp>
          <p:sp>
            <p:nvSpPr>
              <p:cNvPr id="578" name="Google Shape;578;p56"/>
              <p:cNvSpPr txBox="1"/>
              <p:nvPr/>
            </p:nvSpPr>
            <p:spPr>
              <a:xfrm>
                <a:off x="9590600" y="3228655"/>
                <a:ext cx="2520000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Kapcsola</a:t>
                </a:r>
                <a:r>
                  <a:rPr lang="hu-HU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t alapú módszerek</a:t>
                </a:r>
                <a:endParaRPr sz="1800" b="1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  <p:sp>
            <p:nvSpPr>
              <p:cNvPr id="579" name="Google Shape;579;p56"/>
              <p:cNvSpPr txBox="1"/>
              <p:nvPr/>
            </p:nvSpPr>
            <p:spPr>
              <a:xfrm>
                <a:off x="9590600" y="4005064"/>
                <a:ext cx="2520000" cy="14772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R="0" lvl="0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</a:pPr>
                <a:r>
                  <a:rPr lang="hu-HU" sz="1800" b="0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Az adatokat gráfként reprezentálva a klasztereket a szomszédságok alapján </a:t>
                </a:r>
                <a:r>
                  <a:rPr lang="hu-HU" sz="1800" b="0" i="0" u="none" strike="noStrike" cap="none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képzi</a:t>
                </a:r>
                <a:endParaRPr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  <p:sp>
            <p:nvSpPr>
              <p:cNvPr id="580" name="Google Shape;580;p56"/>
              <p:cNvSpPr txBox="1"/>
              <p:nvPr/>
            </p:nvSpPr>
            <p:spPr>
              <a:xfrm>
                <a:off x="9590600" y="5608167"/>
                <a:ext cx="2520000" cy="646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Spectral</a:t>
                </a:r>
                <a:endParaRPr sz="1800" b="1" i="0" u="none" strike="noStrike" cap="none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clustering</a:t>
                </a:r>
                <a:endParaRPr sz="1800" b="1" i="0" u="none" strike="noStrike" cap="none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endParaRPr>
              </a:p>
            </p:txBody>
          </p:sp>
        </p:grpSp>
      </p:grpSp>
      <p:cxnSp>
        <p:nvCxnSpPr>
          <p:cNvPr id="581" name="Google Shape;581;p56"/>
          <p:cNvCxnSpPr/>
          <p:nvPr/>
        </p:nvCxnSpPr>
        <p:spPr>
          <a:xfrm rot="-5400000" flipH="1">
            <a:off x="8029710" y="458568"/>
            <a:ext cx="786000" cy="4583100"/>
          </a:xfrm>
          <a:prstGeom prst="curvedConnector3">
            <a:avLst>
              <a:gd name="adj1" fmla="val 50008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" name="Téglalap: lekerekített 24">
            <a:extLst>
              <a:ext uri="{FF2B5EF4-FFF2-40B4-BE49-F238E27FC236}">
                <a16:creationId xmlns:a16="http://schemas.microsoft.com/office/drawing/2014/main" id="{EC222A7A-A9F3-DE82-C82F-12DBD7D324E5}"/>
              </a:ext>
            </a:extLst>
          </p:cNvPr>
          <p:cNvSpPr/>
          <p:nvPr/>
        </p:nvSpPr>
        <p:spPr>
          <a:xfrm>
            <a:off x="6276686" y="3137053"/>
            <a:ext cx="2678400" cy="3124800"/>
          </a:xfrm>
          <a:prstGeom prst="roundRect">
            <a:avLst/>
          </a:prstGeom>
          <a:solidFill>
            <a:srgbClr val="F2F2F2">
              <a:alpha val="85098"/>
            </a:srgbClr>
          </a:solidFill>
          <a:ln w="28575" cap="flat" cmpd="sng">
            <a:solidFill>
              <a:schemeClr val="bg1">
                <a:alpha val="50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hu-HU" sz="14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églalap: lekerekített 25">
            <a:extLst>
              <a:ext uri="{FF2B5EF4-FFF2-40B4-BE49-F238E27FC236}">
                <a16:creationId xmlns:a16="http://schemas.microsoft.com/office/drawing/2014/main" id="{36B17751-B6F3-6EBB-A8B3-9ED6BA1A5F7F}"/>
              </a:ext>
            </a:extLst>
          </p:cNvPr>
          <p:cNvSpPr/>
          <p:nvPr/>
        </p:nvSpPr>
        <p:spPr>
          <a:xfrm>
            <a:off x="9300573" y="3137053"/>
            <a:ext cx="2678400" cy="3124800"/>
          </a:xfrm>
          <a:prstGeom prst="roundRect">
            <a:avLst/>
          </a:prstGeom>
          <a:solidFill>
            <a:srgbClr val="F2F2F2">
              <a:alpha val="85098"/>
            </a:srgbClr>
          </a:solidFill>
          <a:ln w="28575" cap="flat" cmpd="sng">
            <a:solidFill>
              <a:schemeClr val="bg1">
                <a:alpha val="50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hu-HU" sz="14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56"/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Hogyan? – Algoritmus típusok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6" name="Google Shape;556;p56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fld>
            <a:endParaRPr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8" name="Google Shape;558;p56"/>
          <p:cNvSpPr txBox="1"/>
          <p:nvPr/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 sz="1200" b="0" i="0" u="none" strike="noStrike" cap="none">
                <a:solidFill>
                  <a:srgbClr val="8D8D8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rPr>
              <a:t>6</a:t>
            </a:fld>
            <a:endParaRPr sz="1200" b="0" i="0" u="none" strike="noStrike" cap="none">
              <a:solidFill>
                <a:srgbClr val="8D8D8D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Avenir"/>
            </a:endParaRPr>
          </a:p>
        </p:txBody>
      </p:sp>
      <p:cxnSp>
        <p:nvCxnSpPr>
          <p:cNvPr id="575" name="Google Shape;575;p56"/>
          <p:cNvCxnSpPr>
            <a:cxnSpLocks/>
            <a:stCxn id="561" idx="2"/>
            <a:endCxn id="566" idx="0"/>
          </p:cNvCxnSpPr>
          <p:nvPr/>
        </p:nvCxnSpPr>
        <p:spPr>
          <a:xfrm rot="5400000">
            <a:off x="3457237" y="471497"/>
            <a:ext cx="773785" cy="4569720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6" name="Google Shape;576;p56"/>
          <p:cNvCxnSpPr>
            <a:cxnSpLocks/>
            <a:stCxn id="561" idx="2"/>
            <a:endCxn id="554" idx="0"/>
          </p:cNvCxnSpPr>
          <p:nvPr/>
        </p:nvCxnSpPr>
        <p:spPr>
          <a:xfrm rot="5400000">
            <a:off x="4969481" y="1983741"/>
            <a:ext cx="773785" cy="1545232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7" name="Google Shape;577;p56"/>
          <p:cNvCxnSpPr>
            <a:cxnSpLocks/>
            <a:stCxn id="561" idx="2"/>
            <a:endCxn id="553" idx="0"/>
          </p:cNvCxnSpPr>
          <p:nvPr/>
        </p:nvCxnSpPr>
        <p:spPr>
          <a:xfrm rot="16200000" flipH="1">
            <a:off x="6481725" y="2016729"/>
            <a:ext cx="773785" cy="1479256"/>
          </a:xfrm>
          <a:prstGeom prst="curvedConnector3">
            <a:avLst>
              <a:gd name="adj1" fmla="val 50000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20" name="Csoportba foglalás 19">
            <a:extLst>
              <a:ext uri="{FF2B5EF4-FFF2-40B4-BE49-F238E27FC236}">
                <a16:creationId xmlns:a16="http://schemas.microsoft.com/office/drawing/2014/main" id="{A0A4E807-B55A-13B7-FDBE-BBE88861646C}"/>
              </a:ext>
            </a:extLst>
          </p:cNvPr>
          <p:cNvGrpSpPr/>
          <p:nvPr/>
        </p:nvGrpSpPr>
        <p:grpSpPr>
          <a:xfrm>
            <a:off x="2335914" y="930796"/>
            <a:ext cx="7520173" cy="1751135"/>
            <a:chOff x="2593449" y="930796"/>
            <a:chExt cx="7520173" cy="1751135"/>
          </a:xfrm>
        </p:grpSpPr>
        <p:grpSp>
          <p:nvGrpSpPr>
            <p:cNvPr id="15" name="Csoportba foglalás 14">
              <a:extLst>
                <a:ext uri="{FF2B5EF4-FFF2-40B4-BE49-F238E27FC236}">
                  <a16:creationId xmlns:a16="http://schemas.microsoft.com/office/drawing/2014/main" id="{0355EA3C-5787-6332-2919-96FFD24230E7}"/>
                </a:ext>
              </a:extLst>
            </p:cNvPr>
            <p:cNvGrpSpPr/>
            <p:nvPr/>
          </p:nvGrpSpPr>
          <p:grpSpPr>
            <a:xfrm>
              <a:off x="2593449" y="930796"/>
              <a:ext cx="2117977" cy="1751135"/>
              <a:chOff x="2593449" y="930796"/>
              <a:chExt cx="2117977" cy="1751135"/>
            </a:xfrm>
          </p:grpSpPr>
          <p:pic>
            <p:nvPicPr>
              <p:cNvPr id="559" name="Google Shape;559;p56"/>
              <p:cNvPicPr preferRelativeResize="0">
                <a:picLocks noChangeAspect="1"/>
              </p:cNvPicPr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2593449" y="1241931"/>
                <a:ext cx="2117977" cy="144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60" name="Google Shape;560;p56"/>
              <p:cNvSpPr txBox="1"/>
              <p:nvPr/>
            </p:nvSpPr>
            <p:spPr>
              <a:xfrm>
                <a:off x="2594037" y="930796"/>
                <a:ext cx="211680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Adatpontok:</a:t>
                </a:r>
                <a:endParaRPr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561" name="Google Shape;561;p56"/>
            <p:cNvSpPr/>
            <p:nvPr/>
          </p:nvSpPr>
          <p:spPr>
            <a:xfrm>
              <a:off x="5425740" y="1554397"/>
              <a:ext cx="1921568" cy="81506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905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2000" b="1" i="0" u="none" strike="noStrike" cap="none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rial"/>
                </a:rPr>
                <a:t>Klaszterezés</a:t>
              </a:r>
              <a:endParaRPr sz="1800" b="1" i="0" u="none" strike="noStrike" cap="none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562" name="Google Shape;562;p56"/>
            <p:cNvCxnSpPr>
              <a:cxnSpLocks/>
              <a:stCxn id="559" idx="3"/>
              <a:endCxn id="561" idx="1"/>
            </p:cNvCxnSpPr>
            <p:nvPr/>
          </p:nvCxnSpPr>
          <p:spPr>
            <a:xfrm>
              <a:off x="4711426" y="1961931"/>
              <a:ext cx="714314" cy="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563" name="Google Shape;563;p56"/>
            <p:cNvCxnSpPr>
              <a:cxnSpLocks/>
              <a:stCxn id="561" idx="3"/>
              <a:endCxn id="557" idx="1"/>
            </p:cNvCxnSpPr>
            <p:nvPr/>
          </p:nvCxnSpPr>
          <p:spPr>
            <a:xfrm>
              <a:off x="7347308" y="1961931"/>
              <a:ext cx="714314" cy="0"/>
            </a:xfrm>
            <a:prstGeom prst="straightConnector1">
              <a:avLst/>
            </a:prstGeom>
            <a:noFill/>
            <a:ln w="76200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grpSp>
          <p:nvGrpSpPr>
            <p:cNvPr id="14" name="Csoportba foglalás 13">
              <a:extLst>
                <a:ext uri="{FF2B5EF4-FFF2-40B4-BE49-F238E27FC236}">
                  <a16:creationId xmlns:a16="http://schemas.microsoft.com/office/drawing/2014/main" id="{B4B3FB55-6A9C-0AA2-45DE-574F42C6C949}"/>
                </a:ext>
              </a:extLst>
            </p:cNvPr>
            <p:cNvGrpSpPr/>
            <p:nvPr/>
          </p:nvGrpSpPr>
          <p:grpSpPr>
            <a:xfrm>
              <a:off x="8061622" y="980728"/>
              <a:ext cx="2052000" cy="1701203"/>
              <a:chOff x="8061622" y="980728"/>
              <a:chExt cx="2052000" cy="1701203"/>
            </a:xfrm>
          </p:grpSpPr>
          <p:pic>
            <p:nvPicPr>
              <p:cNvPr id="557" name="Google Shape;557;p56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8061622" y="1241931"/>
                <a:ext cx="2052000" cy="144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64" name="Google Shape;564;p56"/>
              <p:cNvSpPr txBox="1"/>
              <p:nvPr/>
            </p:nvSpPr>
            <p:spPr>
              <a:xfrm>
                <a:off x="8068237" y="980728"/>
                <a:ext cx="203877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hu-HU" sz="1800" b="1" i="0" u="none" strike="noStrike" cap="none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Avenir"/>
                  </a:rPr>
                  <a:t>Klaszterek:</a:t>
                </a:r>
                <a:endParaRPr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2" name="Csoportba foglalás 1">
            <a:extLst>
              <a:ext uri="{FF2B5EF4-FFF2-40B4-BE49-F238E27FC236}">
                <a16:creationId xmlns:a16="http://schemas.microsoft.com/office/drawing/2014/main" id="{3A6BD260-E1E3-3C77-9C50-AB81F1C785A1}"/>
              </a:ext>
            </a:extLst>
          </p:cNvPr>
          <p:cNvGrpSpPr/>
          <p:nvPr/>
        </p:nvGrpSpPr>
        <p:grpSpPr>
          <a:xfrm>
            <a:off x="219769" y="3143250"/>
            <a:ext cx="2679000" cy="3126000"/>
            <a:chOff x="178050" y="3143250"/>
            <a:chExt cx="2679000" cy="3126000"/>
          </a:xfrm>
        </p:grpSpPr>
        <p:sp>
          <p:nvSpPr>
            <p:cNvPr id="566" name="Google Shape;566;p56"/>
            <p:cNvSpPr/>
            <p:nvPr/>
          </p:nvSpPr>
          <p:spPr>
            <a:xfrm>
              <a:off x="178050" y="3143250"/>
              <a:ext cx="2679000" cy="3126000"/>
            </a:xfrm>
            <a:prstGeom prst="roundRect">
              <a:avLst>
                <a:gd name="adj" fmla="val 16667"/>
              </a:avLst>
            </a:prstGeom>
            <a:solidFill>
              <a:srgbClr val="DAEFFA"/>
            </a:solidFill>
            <a:ln w="28575" cap="flat" cmpd="sng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567" name="Google Shape;567;p56"/>
            <p:cNvSpPr txBox="1"/>
            <p:nvPr/>
          </p:nvSpPr>
          <p:spPr>
            <a:xfrm>
              <a:off x="257550" y="3228655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Középpont alapú módszerek</a:t>
              </a:r>
              <a:endParaRPr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69" name="Google Shape;569;p56"/>
            <p:cNvSpPr txBox="1"/>
            <p:nvPr/>
          </p:nvSpPr>
          <p:spPr>
            <a:xfrm>
              <a:off x="257550" y="4005064"/>
              <a:ext cx="2520000" cy="12002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R="0" lvl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r>
                <a:rPr lang="hu-HU" sz="1800" b="0" i="0" u="none" strike="noStrike" cap="none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A klasztereket egy adott középponttól való távolság alapján alakítja ki</a:t>
              </a:r>
              <a:endParaRPr sz="18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2" name="Google Shape;572;p56"/>
            <p:cNvSpPr txBox="1"/>
            <p:nvPr/>
          </p:nvSpPr>
          <p:spPr>
            <a:xfrm>
              <a:off x="257550" y="5746666"/>
              <a:ext cx="2520000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 err="1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KMeans</a:t>
              </a:r>
              <a:endParaRPr sz="1800" b="1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</p:grpSp>
      <p:grpSp>
        <p:nvGrpSpPr>
          <p:cNvPr id="3" name="Csoportba foglalás 2">
            <a:extLst>
              <a:ext uri="{FF2B5EF4-FFF2-40B4-BE49-F238E27FC236}">
                <a16:creationId xmlns:a16="http://schemas.microsoft.com/office/drawing/2014/main" id="{4FE989EF-4391-5873-F949-BD30E7930C95}"/>
              </a:ext>
            </a:extLst>
          </p:cNvPr>
          <p:cNvGrpSpPr/>
          <p:nvPr/>
        </p:nvGrpSpPr>
        <p:grpSpPr>
          <a:xfrm>
            <a:off x="3244257" y="3143250"/>
            <a:ext cx="2679000" cy="3126000"/>
            <a:chOff x="3253917" y="3143250"/>
            <a:chExt cx="2679000" cy="3126000"/>
          </a:xfrm>
        </p:grpSpPr>
        <p:sp>
          <p:nvSpPr>
            <p:cNvPr id="554" name="Google Shape;554;p56"/>
            <p:cNvSpPr/>
            <p:nvPr/>
          </p:nvSpPr>
          <p:spPr>
            <a:xfrm>
              <a:off x="3253917" y="3143250"/>
              <a:ext cx="2679000" cy="3126000"/>
            </a:xfrm>
            <a:prstGeom prst="roundRect">
              <a:avLst>
                <a:gd name="adj" fmla="val 16667"/>
              </a:avLst>
            </a:prstGeom>
            <a:solidFill>
              <a:srgbClr val="F8FCFE"/>
            </a:solidFill>
            <a:ln w="28575" cap="flat" cmpd="sng">
              <a:solidFill>
                <a:schemeClr val="accent1">
                  <a:lumMod val="20000"/>
                  <a:lumOff val="80000"/>
                </a:schemeClr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565" name="Google Shape;565;p56"/>
            <p:cNvSpPr txBox="1"/>
            <p:nvPr/>
          </p:nvSpPr>
          <p:spPr>
            <a:xfrm>
              <a:off x="3333417" y="3228655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Sűrűség-alapú </a:t>
              </a:r>
              <a:r>
                <a:rPr lang="hu-HU" b="1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m</a:t>
              </a:r>
              <a:r>
                <a:rPr lang="hu-HU" sz="1800" b="1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ódszerek</a:t>
              </a:r>
              <a:endParaRPr sz="1800" b="1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0" name="Google Shape;570;p56"/>
            <p:cNvSpPr txBox="1"/>
            <p:nvPr/>
          </p:nvSpPr>
          <p:spPr>
            <a:xfrm>
              <a:off x="3333417" y="4005064"/>
              <a:ext cx="2520000" cy="923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R="0" lvl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r>
                <a:rPr lang="hu-HU" sz="1800" b="0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Magas adatsűrűségű területek alapján </a:t>
              </a:r>
              <a:r>
                <a:rPr lang="hu-HU" sz="1800" b="0" i="0" u="none" strike="noStrike" cap="none" dirty="0" err="1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képzi</a:t>
              </a:r>
              <a:r>
                <a:rPr lang="hu-HU" sz="1800" b="0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 a klasztereket</a:t>
              </a:r>
              <a:endParaRPr sz="1800" b="0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3" name="Google Shape;573;p56"/>
            <p:cNvSpPr txBox="1"/>
            <p:nvPr/>
          </p:nvSpPr>
          <p:spPr>
            <a:xfrm>
              <a:off x="3333417" y="5746666"/>
              <a:ext cx="2520000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DBSCAN</a:t>
              </a:r>
              <a:endParaRPr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B003202A-B628-7AE4-3527-25C75873ED38}"/>
              </a:ext>
            </a:extLst>
          </p:cNvPr>
          <p:cNvGrpSpPr/>
          <p:nvPr/>
        </p:nvGrpSpPr>
        <p:grpSpPr>
          <a:xfrm>
            <a:off x="6268745" y="3143250"/>
            <a:ext cx="2679000" cy="3126000"/>
            <a:chOff x="6435233" y="3143250"/>
            <a:chExt cx="2679000" cy="3126000"/>
          </a:xfrm>
        </p:grpSpPr>
        <p:sp>
          <p:nvSpPr>
            <p:cNvPr id="553" name="Google Shape;553;p56"/>
            <p:cNvSpPr/>
            <p:nvPr/>
          </p:nvSpPr>
          <p:spPr>
            <a:xfrm>
              <a:off x="6435233" y="3143250"/>
              <a:ext cx="2679000" cy="3126000"/>
            </a:xfrm>
            <a:prstGeom prst="roundRect">
              <a:avLst>
                <a:gd name="adj" fmla="val 16667"/>
              </a:avLst>
            </a:prstGeom>
            <a:solidFill>
              <a:srgbClr val="F8FCFE"/>
            </a:solidFill>
            <a:ln w="28575" cap="flat" cmpd="sng">
              <a:solidFill>
                <a:schemeClr val="accent1">
                  <a:lumMod val="20000"/>
                  <a:lumOff val="80000"/>
                </a:schemeClr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568" name="Google Shape;568;p56"/>
            <p:cNvSpPr txBox="1"/>
            <p:nvPr/>
          </p:nvSpPr>
          <p:spPr>
            <a:xfrm>
              <a:off x="6514733" y="3245800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Hierarchikus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módszerek</a:t>
              </a:r>
              <a:endParaRPr sz="1800" b="1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1" name="Google Shape;571;p56"/>
            <p:cNvSpPr txBox="1"/>
            <p:nvPr/>
          </p:nvSpPr>
          <p:spPr>
            <a:xfrm>
              <a:off x="6514733" y="4005064"/>
              <a:ext cx="2520000" cy="923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R="0" lvl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r>
                <a:rPr lang="hu-HU" sz="1800" b="0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Fa alapú módszerrel, hierarchikusan alakítja ki a csoportokat</a:t>
              </a:r>
              <a:endParaRPr sz="1800" b="0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4" name="Google Shape;574;p56"/>
            <p:cNvSpPr txBox="1"/>
            <p:nvPr/>
          </p:nvSpPr>
          <p:spPr>
            <a:xfrm>
              <a:off x="6514733" y="5608167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Hierarchical </a:t>
              </a:r>
              <a:endParaRPr sz="1800" b="1" i="0" u="none" strike="noStrike" cap="none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clustering</a:t>
              </a:r>
              <a:endParaRPr sz="1800" b="1" i="0" u="none" strike="noStrike" cap="none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</p:grpSp>
      <p:grpSp>
        <p:nvGrpSpPr>
          <p:cNvPr id="5" name="Csoportba foglalás 4">
            <a:extLst>
              <a:ext uri="{FF2B5EF4-FFF2-40B4-BE49-F238E27FC236}">
                <a16:creationId xmlns:a16="http://schemas.microsoft.com/office/drawing/2014/main" id="{7F61599C-2236-B913-727C-8AA84F2E927D}"/>
              </a:ext>
            </a:extLst>
          </p:cNvPr>
          <p:cNvGrpSpPr/>
          <p:nvPr/>
        </p:nvGrpSpPr>
        <p:grpSpPr>
          <a:xfrm>
            <a:off x="9293232" y="3143250"/>
            <a:ext cx="2679000" cy="3126000"/>
            <a:chOff x="9511100" y="3143250"/>
            <a:chExt cx="2679000" cy="3126000"/>
          </a:xfrm>
        </p:grpSpPr>
        <p:sp>
          <p:nvSpPr>
            <p:cNvPr id="552" name="Google Shape;552;p56"/>
            <p:cNvSpPr/>
            <p:nvPr/>
          </p:nvSpPr>
          <p:spPr>
            <a:xfrm>
              <a:off x="9511100" y="3143250"/>
              <a:ext cx="2679000" cy="3126000"/>
            </a:xfrm>
            <a:prstGeom prst="roundRect">
              <a:avLst>
                <a:gd name="adj" fmla="val 16667"/>
              </a:avLst>
            </a:prstGeom>
            <a:solidFill>
              <a:srgbClr val="F8FCFE"/>
            </a:solidFill>
            <a:ln w="28575" cap="flat" cmpd="sng">
              <a:solidFill>
                <a:schemeClr val="accent1">
                  <a:lumMod val="20000"/>
                  <a:lumOff val="80000"/>
                </a:schemeClr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sp>
          <p:nvSpPr>
            <p:cNvPr id="578" name="Google Shape;578;p56"/>
            <p:cNvSpPr txBox="1"/>
            <p:nvPr/>
          </p:nvSpPr>
          <p:spPr>
            <a:xfrm>
              <a:off x="9590600" y="3228655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Kapcsola</a:t>
              </a:r>
              <a:r>
                <a:rPr lang="hu-HU" b="1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t alapú módszerek</a:t>
              </a:r>
              <a:endParaRPr sz="1800" b="1" i="0" u="none" strike="noStrike" cap="none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79" name="Google Shape;579;p56"/>
            <p:cNvSpPr txBox="1"/>
            <p:nvPr/>
          </p:nvSpPr>
          <p:spPr>
            <a:xfrm>
              <a:off x="9590600" y="4005064"/>
              <a:ext cx="2520000" cy="14772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R="0" lvl="0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</a:pPr>
              <a:r>
                <a:rPr lang="hu-HU" sz="1800" b="0" i="0" u="none" strike="noStrike" cap="none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Az adatokat gráfként reprezentálva a klasztereket a szomszédságok alapján </a:t>
              </a:r>
              <a:r>
                <a:rPr lang="hu-HU" sz="1800" b="0" i="0" u="none" strike="noStrike" cap="none" dirty="0" err="1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képzi</a:t>
              </a:r>
              <a:endParaRPr sz="180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  <p:sp>
          <p:nvSpPr>
            <p:cNvPr id="580" name="Google Shape;580;p56"/>
            <p:cNvSpPr txBox="1"/>
            <p:nvPr/>
          </p:nvSpPr>
          <p:spPr>
            <a:xfrm>
              <a:off x="9590600" y="5608167"/>
              <a:ext cx="2520000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Spectral</a:t>
              </a:r>
              <a:endParaRPr sz="1800" b="1" i="0" u="none" strike="noStrike" cap="none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-HU" sz="1800" b="1" i="0" u="none" strike="noStrike" cap="none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Avenir"/>
                </a:rPr>
                <a:t>clustering</a:t>
              </a:r>
              <a:endParaRPr sz="1800" b="1" i="0" u="none" strike="noStrike" cap="none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venir"/>
              </a:endParaRPr>
            </a:p>
          </p:txBody>
        </p:sp>
      </p:grpSp>
      <p:cxnSp>
        <p:nvCxnSpPr>
          <p:cNvPr id="581" name="Google Shape;581;p56"/>
          <p:cNvCxnSpPr/>
          <p:nvPr/>
        </p:nvCxnSpPr>
        <p:spPr>
          <a:xfrm rot="-5400000" flipH="1">
            <a:off x="8029710" y="458568"/>
            <a:ext cx="786000" cy="4583100"/>
          </a:xfrm>
          <a:prstGeom prst="curvedConnector3">
            <a:avLst>
              <a:gd name="adj1" fmla="val 50008"/>
            </a:avLst>
          </a:prstGeom>
          <a:noFill/>
          <a:ln w="571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" name="Téglalap: lekerekített 5">
            <a:extLst>
              <a:ext uri="{FF2B5EF4-FFF2-40B4-BE49-F238E27FC236}">
                <a16:creationId xmlns:a16="http://schemas.microsoft.com/office/drawing/2014/main" id="{117C12D6-485F-F93C-14C7-554920961918}"/>
              </a:ext>
            </a:extLst>
          </p:cNvPr>
          <p:cNvSpPr/>
          <p:nvPr/>
        </p:nvSpPr>
        <p:spPr>
          <a:xfrm>
            <a:off x="6276686" y="3137053"/>
            <a:ext cx="2678400" cy="3124800"/>
          </a:xfrm>
          <a:prstGeom prst="roundRect">
            <a:avLst/>
          </a:prstGeom>
          <a:solidFill>
            <a:srgbClr val="F2F2F2">
              <a:alpha val="50000"/>
            </a:srgbClr>
          </a:solidFill>
          <a:ln w="28575" cap="flat" cmpd="sng">
            <a:solidFill>
              <a:schemeClr val="bg1">
                <a:alpha val="50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hu-HU" sz="14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églalap: lekerekített 6">
            <a:extLst>
              <a:ext uri="{FF2B5EF4-FFF2-40B4-BE49-F238E27FC236}">
                <a16:creationId xmlns:a16="http://schemas.microsoft.com/office/drawing/2014/main" id="{C5B70BBC-06FC-3A27-948D-3C8B3F8E47C3}"/>
              </a:ext>
            </a:extLst>
          </p:cNvPr>
          <p:cNvSpPr/>
          <p:nvPr/>
        </p:nvSpPr>
        <p:spPr>
          <a:xfrm>
            <a:off x="9300573" y="3137053"/>
            <a:ext cx="2678400" cy="3124800"/>
          </a:xfrm>
          <a:prstGeom prst="roundRect">
            <a:avLst/>
          </a:prstGeom>
          <a:solidFill>
            <a:srgbClr val="F2F2F2">
              <a:alpha val="50000"/>
            </a:srgbClr>
          </a:solidFill>
          <a:ln w="28575" cap="flat" cmpd="sng">
            <a:solidFill>
              <a:schemeClr val="bg1">
                <a:alpha val="50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 lang="hu-HU" sz="14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221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58"/>
          <p:cNvSpPr txBox="1">
            <a:spLocks noGrp="1"/>
          </p:cNvSpPr>
          <p:nvPr>
            <p:ph type="sldNum" idx="12"/>
          </p:nvPr>
        </p:nvSpPr>
        <p:spPr>
          <a:xfrm>
            <a:off x="10807700" y="6475378"/>
            <a:ext cx="1092200" cy="272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hu-HU"/>
              <a:t>7</a:t>
            </a:fld>
            <a:endParaRPr/>
          </a:p>
        </p:txBody>
      </p:sp>
      <p:sp>
        <p:nvSpPr>
          <p:cNvPr id="5" name="Google Shape;555;p56">
            <a:extLst>
              <a:ext uri="{FF2B5EF4-FFF2-40B4-BE49-F238E27FC236}">
                <a16:creationId xmlns:a16="http://schemas.microsoft.com/office/drawing/2014/main" id="{C72B4A41-4D16-9409-EB65-BD02CB843F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</a:t>
            </a:r>
            <a:r>
              <a:rPr lang="hu-HU" sz="40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Kmeans</a:t>
            </a: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Áttekintő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28D189AD-7095-2C99-C3EA-C13A9336F2B1}"/>
              </a:ext>
            </a:extLst>
          </p:cNvPr>
          <p:cNvGrpSpPr/>
          <p:nvPr/>
        </p:nvGrpSpPr>
        <p:grpSpPr>
          <a:xfrm>
            <a:off x="443763" y="4391671"/>
            <a:ext cx="11304016" cy="2250172"/>
            <a:chOff x="443992" y="4391671"/>
            <a:chExt cx="11304016" cy="2250172"/>
          </a:xfrm>
        </p:grpSpPr>
        <p:grpSp>
          <p:nvGrpSpPr>
            <p:cNvPr id="15" name="Csoportba foglalás 14">
              <a:extLst>
                <a:ext uri="{FF2B5EF4-FFF2-40B4-BE49-F238E27FC236}">
                  <a16:creationId xmlns:a16="http://schemas.microsoft.com/office/drawing/2014/main" id="{23772C06-BB8B-AD3A-DD1E-219DCFF54E2F}"/>
                </a:ext>
              </a:extLst>
            </p:cNvPr>
            <p:cNvGrpSpPr/>
            <p:nvPr/>
          </p:nvGrpSpPr>
          <p:grpSpPr>
            <a:xfrm>
              <a:off x="443992" y="4391671"/>
              <a:ext cx="5580000" cy="2250172"/>
              <a:chOff x="576594" y="5085224"/>
              <a:chExt cx="5580000" cy="2250172"/>
            </a:xfrm>
          </p:grpSpPr>
          <p:sp>
            <p:nvSpPr>
              <p:cNvPr id="12" name="Google Shape;412;p3">
                <a:extLst>
                  <a:ext uri="{FF2B5EF4-FFF2-40B4-BE49-F238E27FC236}">
                    <a16:creationId xmlns:a16="http://schemas.microsoft.com/office/drawing/2014/main" id="{80AE9B0B-04F6-14D5-C0D4-6E9212858A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6594" y="5498344"/>
                <a:ext cx="5580000" cy="1837052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Egyszerű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Az egyik leggyorsabb algoritmus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Nagy mennyiségű adatra is jól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skálázódik</a:t>
                </a:r>
                <a:endParaRPr lang="hu-HU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Google Shape;412;p3">
                <a:extLst>
                  <a:ext uri="{FF2B5EF4-FFF2-40B4-BE49-F238E27FC236}">
                    <a16:creationId xmlns:a16="http://schemas.microsoft.com/office/drawing/2014/main" id="{DF8290DA-B389-A11D-4448-E526DE24F2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6594" y="5085224"/>
                <a:ext cx="558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buSzPts val="2800"/>
                  <a:buFont typeface="Arial" panose="020B0604020202020204" pitchFamily="34" charset="0"/>
                  <a:buNone/>
                </a:pPr>
                <a:r>
                  <a:rPr lang="hu-HU" b="1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Előnye</a:t>
                </a:r>
                <a:endParaRPr lang="hu-HU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4" name="Csoportba foglalás 13">
              <a:extLst>
                <a:ext uri="{FF2B5EF4-FFF2-40B4-BE49-F238E27FC236}">
                  <a16:creationId xmlns:a16="http://schemas.microsoft.com/office/drawing/2014/main" id="{6DF2690E-5E3B-964A-52BB-CDD7A2678D15}"/>
                </a:ext>
              </a:extLst>
            </p:cNvPr>
            <p:cNvGrpSpPr/>
            <p:nvPr/>
          </p:nvGrpSpPr>
          <p:grpSpPr>
            <a:xfrm>
              <a:off x="6168008" y="4391671"/>
              <a:ext cx="5580000" cy="2250172"/>
              <a:chOff x="6278421" y="5085224"/>
              <a:chExt cx="5580000" cy="2250172"/>
            </a:xfrm>
          </p:grpSpPr>
          <p:sp>
            <p:nvSpPr>
              <p:cNvPr id="11" name="Google Shape;412;p3">
                <a:extLst>
                  <a:ext uri="{FF2B5EF4-FFF2-40B4-BE49-F238E27FC236}">
                    <a16:creationId xmlns:a16="http://schemas.microsoft.com/office/drawing/2014/main" id="{81DBD592-BB78-FF0C-F9FA-8E5DBD295B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78421" y="5085224"/>
                <a:ext cx="558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defPPr>
                  <a:defRPr lang="hu-HU"/>
                </a:defPPr>
                <a:lvl1pPr lvl="0" indent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ts val="2800"/>
                  <a:buFont typeface="Arial" panose="020B0604020202020204" pitchFamily="34" charset="0"/>
                  <a:buNone/>
                  <a:defRPr sz="2800" b="1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914400" lvl="1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/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r>
                  <a:rPr lang="hu-HU" dirty="0"/>
                  <a:t>Hátránya</a:t>
                </a:r>
              </a:p>
            </p:txBody>
          </p:sp>
          <p:sp>
            <p:nvSpPr>
              <p:cNvPr id="13" name="Google Shape;412;p3">
                <a:extLst>
                  <a:ext uri="{FF2B5EF4-FFF2-40B4-BE49-F238E27FC236}">
                    <a16:creationId xmlns:a16="http://schemas.microsoft.com/office/drawing/2014/main" id="{8CAC2181-5DDB-44F4-8502-EFDA479AE76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78421" y="5498344"/>
                <a:ext cx="5580000" cy="1837052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Autofit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Előre meg kell adnunk a klaszterek számát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Érzékeny a 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centroidok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kiindulási értékére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Gyengén teljesít eltérő csoportméret, sűrűség esetén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Minden pontot besorol, akkor is ha kilógó adatról van szó</a:t>
                </a:r>
              </a:p>
            </p:txBody>
          </p:sp>
        </p:grpSp>
      </p:grpSp>
      <p:grpSp>
        <p:nvGrpSpPr>
          <p:cNvPr id="34" name="Csoportba foglalás 33">
            <a:extLst>
              <a:ext uri="{FF2B5EF4-FFF2-40B4-BE49-F238E27FC236}">
                <a16:creationId xmlns:a16="http://schemas.microsoft.com/office/drawing/2014/main" id="{18656CC8-5499-9387-96EF-9CB622CC5BA5}"/>
              </a:ext>
            </a:extLst>
          </p:cNvPr>
          <p:cNvGrpSpPr/>
          <p:nvPr/>
        </p:nvGrpSpPr>
        <p:grpSpPr>
          <a:xfrm>
            <a:off x="443535" y="1640088"/>
            <a:ext cx="11304473" cy="2508991"/>
            <a:chOff x="443535" y="1640088"/>
            <a:chExt cx="11304473" cy="2508991"/>
          </a:xfrm>
        </p:grpSpPr>
        <p:grpSp>
          <p:nvGrpSpPr>
            <p:cNvPr id="31" name="Csoportba foglalás 30">
              <a:extLst>
                <a:ext uri="{FF2B5EF4-FFF2-40B4-BE49-F238E27FC236}">
                  <a16:creationId xmlns:a16="http://schemas.microsoft.com/office/drawing/2014/main" id="{63105AD4-E013-9CDB-826F-00175AFFF992}"/>
                </a:ext>
              </a:extLst>
            </p:cNvPr>
            <p:cNvGrpSpPr/>
            <p:nvPr/>
          </p:nvGrpSpPr>
          <p:grpSpPr>
            <a:xfrm>
              <a:off x="443535" y="1640088"/>
              <a:ext cx="3600000" cy="2508991"/>
              <a:chOff x="443535" y="1640088"/>
              <a:chExt cx="3600000" cy="2508991"/>
            </a:xfrm>
          </p:grpSpPr>
          <p:sp>
            <p:nvSpPr>
              <p:cNvPr id="18" name="Google Shape;412;p3">
                <a:extLst>
                  <a:ext uri="{FF2B5EF4-FFF2-40B4-BE49-F238E27FC236}">
                    <a16:creationId xmlns:a16="http://schemas.microsoft.com/office/drawing/2014/main" id="{33647073-A553-5420-B877-D6FEE22C73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535" y="2053208"/>
                <a:ext cx="3600000" cy="2095871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Adathalmaz partíciókra osztása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Középpontok (</a:t>
                </a:r>
                <a:r>
                  <a:rPr lang="hu-HU" sz="18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centroidok</a:t>
                </a:r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kiszámolása – partícióba eső pontok átlaga</a:t>
                </a:r>
              </a:p>
              <a:p>
                <a:pPr marL="273050" lvl="1" indent="-263525"/>
                <a:r>
                  <a:rPr lang="hu-HU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Pontok távolságának kiszámolása a középpontoktól</a:t>
                </a:r>
              </a:p>
            </p:txBody>
          </p:sp>
          <p:sp>
            <p:nvSpPr>
              <p:cNvPr id="19" name="Google Shape;412;p3">
                <a:extLst>
                  <a:ext uri="{FF2B5EF4-FFF2-40B4-BE49-F238E27FC236}">
                    <a16:creationId xmlns:a16="http://schemas.microsoft.com/office/drawing/2014/main" id="{E86F3772-E066-9D12-6DE2-4820927FFD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3535" y="1640088"/>
                <a:ext cx="360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lvl1pPr marL="457200" lvl="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lvl="1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1600" lvl="2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800" lvl="3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86000" lvl="4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43200" lvl="5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00400" lvl="6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7600" lvl="7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14800" lvl="8" indent="-3429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ts val="0"/>
                  </a:spcBef>
                  <a:buSzPts val="2800"/>
                  <a:buFont typeface="Arial" panose="020B0604020202020204" pitchFamily="34" charset="0"/>
                  <a:buNone/>
                </a:pPr>
                <a:r>
                  <a:rPr lang="hu-HU" b="1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Módszer</a:t>
                </a:r>
                <a:endParaRPr lang="hu-HU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2" name="Csoportba foglalás 31">
              <a:extLst>
                <a:ext uri="{FF2B5EF4-FFF2-40B4-BE49-F238E27FC236}">
                  <a16:creationId xmlns:a16="http://schemas.microsoft.com/office/drawing/2014/main" id="{223C1CCB-86F6-C99F-0322-86B0FBDA438D}"/>
                </a:ext>
              </a:extLst>
            </p:cNvPr>
            <p:cNvGrpSpPr/>
            <p:nvPr/>
          </p:nvGrpSpPr>
          <p:grpSpPr>
            <a:xfrm>
              <a:off x="4295772" y="1640088"/>
              <a:ext cx="3600000" cy="2508991"/>
              <a:chOff x="4295772" y="1640088"/>
              <a:chExt cx="3600000" cy="2508991"/>
            </a:xfrm>
          </p:grpSpPr>
          <p:sp>
            <p:nvSpPr>
              <p:cNvPr id="21" name="Google Shape;412;p3">
                <a:extLst>
                  <a:ext uri="{FF2B5EF4-FFF2-40B4-BE49-F238E27FC236}">
                    <a16:creationId xmlns:a16="http://schemas.microsoft.com/office/drawing/2014/main" id="{58440DC8-5570-B99C-FA89-0C138C80F1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5772" y="1640088"/>
                <a:ext cx="360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defPPr>
                  <a:defRPr lang="hu-HU"/>
                </a:defPPr>
                <a:lvl1pPr lvl="0" indent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ts val="2800"/>
                  <a:buFont typeface="Arial" panose="020B0604020202020204" pitchFamily="34" charset="0"/>
                  <a:buNone/>
                  <a:defRPr sz="2800" b="1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914400" lvl="1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/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r>
                  <a:rPr lang="hu-HU" b="1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Paraméterek</a:t>
                </a:r>
                <a:endParaRPr lang="hu-HU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" name="Google Shape;412;p3">
                <a:extLst>
                  <a:ext uri="{FF2B5EF4-FFF2-40B4-BE49-F238E27FC236}">
                    <a16:creationId xmlns:a16="http://schemas.microsoft.com/office/drawing/2014/main" id="{E4B909D3-E4A7-F594-FE8B-A462162B69F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5772" y="2053208"/>
                <a:ext cx="3600000" cy="2095871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/>
              </a:bodyPr>
              <a:lstStyle>
                <a:defPPr>
                  <a:defRPr lang="hu-HU"/>
                </a:defPPr>
                <a:lvl1pPr marL="457200" lvl="0" indent="-34290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/>
                </a:lvl1pPr>
                <a:lvl2pPr marL="273050" lvl="1" indent="-263525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>
                    <a:solidFill>
                      <a:schemeClr val="accent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pPr marL="273050" lvl="1" indent="-263525"/>
                <a:r>
                  <a:rPr lang="hu-HU" sz="1800" dirty="0">
                    <a:solidFill>
                      <a:schemeClr val="accent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Klaszterek száma: </a:t>
                </a:r>
                <a:r>
                  <a:rPr lang="hu-HU" sz="18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hány darab csoportot szeretnénk</a:t>
                </a:r>
              </a:p>
            </p:txBody>
          </p:sp>
        </p:grpSp>
        <p:grpSp>
          <p:nvGrpSpPr>
            <p:cNvPr id="33" name="Csoportba foglalás 32">
              <a:extLst>
                <a:ext uri="{FF2B5EF4-FFF2-40B4-BE49-F238E27FC236}">
                  <a16:creationId xmlns:a16="http://schemas.microsoft.com/office/drawing/2014/main" id="{9B5CE21D-5F09-C23F-B38C-1EA3B54EEDB4}"/>
                </a:ext>
              </a:extLst>
            </p:cNvPr>
            <p:cNvGrpSpPr/>
            <p:nvPr/>
          </p:nvGrpSpPr>
          <p:grpSpPr>
            <a:xfrm>
              <a:off x="8148008" y="1640088"/>
              <a:ext cx="3600000" cy="2508991"/>
              <a:chOff x="8148008" y="1640088"/>
              <a:chExt cx="3600000" cy="2508991"/>
            </a:xfrm>
          </p:grpSpPr>
          <p:sp>
            <p:nvSpPr>
              <p:cNvPr id="20" name="Google Shape;412;p3">
                <a:extLst>
                  <a:ext uri="{FF2B5EF4-FFF2-40B4-BE49-F238E27FC236}">
                    <a16:creationId xmlns:a16="http://schemas.microsoft.com/office/drawing/2014/main" id="{6CC30E25-A14D-F748-FAAB-6C4C7C1057A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8008" y="1640088"/>
                <a:ext cx="3600000" cy="360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vert="horz" wrap="square" lIns="91425" tIns="45700" rIns="91425" bIns="45700" rtlCol="0" anchor="ctr" anchorCtr="0">
                <a:normAutofit fontScale="70000" lnSpcReduction="20000"/>
              </a:bodyPr>
              <a:lstStyle>
                <a:defPPr>
                  <a:defRPr lang="hu-HU"/>
                </a:defPPr>
                <a:lvl1pPr lvl="0" indent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ts val="2800"/>
                  <a:buFont typeface="Arial" panose="020B0604020202020204" pitchFamily="34" charset="0"/>
                  <a:buNone/>
                  <a:defRPr sz="2800" b="1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  <a:lvl2pPr marL="914400" lvl="1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400"/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r>
                  <a:rPr lang="hu-HU" dirty="0"/>
                  <a:t>Eredmény</a:t>
                </a:r>
              </a:p>
            </p:txBody>
          </p:sp>
          <p:sp>
            <p:nvSpPr>
              <p:cNvPr id="23" name="Google Shape;412;p3">
                <a:extLst>
                  <a:ext uri="{FF2B5EF4-FFF2-40B4-BE49-F238E27FC236}">
                    <a16:creationId xmlns:a16="http://schemas.microsoft.com/office/drawing/2014/main" id="{5228A636-FF53-D9F7-8B34-40E635E7D6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8008" y="2053208"/>
                <a:ext cx="3600000" cy="2095871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/>
                </a:solidFill>
                <a:prstDash val="dash"/>
              </a:ln>
            </p:spPr>
            <p:txBody>
              <a:bodyPr spcFirstLastPara="1" vert="horz" wrap="square" lIns="91425" tIns="45700" rIns="91425" bIns="45700" rtlCol="0" anchor="t" anchorCtr="0">
                <a:normAutofit/>
              </a:bodyPr>
              <a:lstStyle>
                <a:defPPr>
                  <a:defRPr lang="hu-HU"/>
                </a:defPPr>
                <a:lvl1pPr marL="457200" lvl="0" indent="-342900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800"/>
                </a:lvl1pPr>
                <a:lvl2pPr marL="273050" lvl="1" indent="-263525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2pPr>
                <a:lvl3pPr marL="1371600" lvl="2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  <a:defRPr sz="2000"/>
                </a:lvl3pPr>
                <a:lvl4pPr marL="1828800" lvl="3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4pPr>
                <a:lvl5pPr marL="2286000" lvl="4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lvl5pPr>
                <a:lvl6pPr marL="2743200" lvl="5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6pPr>
                <a:lvl7pPr marL="3200400" lvl="6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7pPr>
                <a:lvl8pPr marL="3657600" lvl="7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8pPr>
                <a:lvl9pPr marL="4114800" lvl="8" indent="-342900">
                  <a:lnSpc>
                    <a:spcPct val="9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 panose="020B0604020202020204" pitchFamily="34" charset="0"/>
                  <a:buChar char="•"/>
                </a:lvl9pPr>
              </a:lstStyle>
              <a:p>
                <a:pPr lvl="1"/>
                <a:r>
                  <a:rPr lang="hu-HU" dirty="0"/>
                  <a:t>Klaszter közpéppontok</a:t>
                </a:r>
              </a:p>
              <a:p>
                <a:pPr lvl="1"/>
                <a:r>
                  <a:rPr lang="hu-HU" dirty="0"/>
                  <a:t>Klaszter besorolás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59"/>
          <p:cNvSpPr txBox="1">
            <a:spLocks noGrp="1"/>
          </p:cNvSpPr>
          <p:nvPr>
            <p:ph type="body" idx="1"/>
          </p:nvPr>
        </p:nvSpPr>
        <p:spPr>
          <a:xfrm>
            <a:off x="492840" y="1196752"/>
            <a:ext cx="6875400" cy="2016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0363" lvl="0" indent="-280988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+mj-lt"/>
              <a:buAutoNum type="arabicPeriod"/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Kezdő középpontok kiválasztása </a:t>
            </a:r>
            <a:br>
              <a:rPr lang="hu-HU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(annyit, amennyi klasztert szeretnénk)</a:t>
            </a:r>
            <a:endParaRPr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36575" lvl="1" indent="-23812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„Buta” módszer: random pontok</a:t>
            </a:r>
            <a:endParaRPr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36575" lvl="1" indent="-23812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Okos módszer: valamilyen heurisztika mentén (előzetes tudás alapján / eloszlás alapú mintavétel, stb.)</a:t>
            </a:r>
            <a:endParaRPr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</a:t>
            </a:r>
            <a:r>
              <a:rPr lang="hu-HU" sz="40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Kmeans</a:t>
            </a: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Működés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Google Shape;632;p59">
            <a:extLst>
              <a:ext uri="{FF2B5EF4-FFF2-40B4-BE49-F238E27FC236}">
                <a16:creationId xmlns:a16="http://schemas.microsoft.com/office/drawing/2014/main" id="{7B558E39-7111-3FDA-50AD-00279B878527}"/>
              </a:ext>
            </a:extLst>
          </p:cNvPr>
          <p:cNvSpPr txBox="1">
            <a:spLocks/>
          </p:cNvSpPr>
          <p:nvPr/>
        </p:nvSpPr>
        <p:spPr>
          <a:xfrm>
            <a:off x="492840" y="4765297"/>
            <a:ext cx="6875400" cy="146686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 fontScale="92500" lnSpcReduction="10000"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273050">
              <a:lnSpc>
                <a:spcPct val="110000"/>
              </a:lnSpc>
              <a:buClr>
                <a:schemeClr val="dk1"/>
              </a:buClr>
              <a:buFont typeface="+mj-lt"/>
              <a:buAutoNum type="arabicPeriod" startAt="3"/>
            </a:pPr>
            <a:r>
              <a:rPr lang="hu-HU" sz="22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Ismétlés</a:t>
            </a:r>
          </a:p>
          <a:p>
            <a:pPr marL="536575" lvl="1" indent="-263525">
              <a:lnSpc>
                <a:spcPct val="100000"/>
              </a:lnSpc>
              <a:spcBef>
                <a:spcPts val="1000"/>
              </a:spcBef>
              <a:buClr>
                <a:schemeClr val="dk1"/>
              </a:buClr>
            </a:pPr>
            <a:r>
              <a:rPr lang="hu-HU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Az előző lépés ismétlése amíg a középpontok már nem (vagy nem sokat) mozognak (vagy ha elértünk egy megadott számú ismétlést)</a:t>
            </a:r>
          </a:p>
        </p:txBody>
      </p:sp>
      <p:sp>
        <p:nvSpPr>
          <p:cNvPr id="6" name="Google Shape;632;p59">
            <a:extLst>
              <a:ext uri="{FF2B5EF4-FFF2-40B4-BE49-F238E27FC236}">
                <a16:creationId xmlns:a16="http://schemas.microsoft.com/office/drawing/2014/main" id="{0E430C28-A0BE-EF27-656C-849BF863632E}"/>
              </a:ext>
            </a:extLst>
          </p:cNvPr>
          <p:cNvSpPr txBox="1">
            <a:spLocks/>
          </p:cNvSpPr>
          <p:nvPr/>
        </p:nvSpPr>
        <p:spPr>
          <a:xfrm>
            <a:off x="492840" y="3151848"/>
            <a:ext cx="6875400" cy="118799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273050">
              <a:buClr>
                <a:schemeClr val="dk1"/>
              </a:buClr>
              <a:buFont typeface="+mj-lt"/>
              <a:buAutoNum type="arabicPeriod" startAt="2"/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Csoportbeosztás</a:t>
            </a:r>
          </a:p>
          <a:p>
            <a:pPr marL="536575" lvl="1" indent="-263525">
              <a:spcBef>
                <a:spcPts val="1000"/>
              </a:spcBef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Adatpontok legközelebbi középponthoz rendelése </a:t>
            </a:r>
            <a:b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(csoportok kialakítása)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8BAF5AFF-00BD-6DC4-0A72-A9393E42E252}"/>
              </a:ext>
            </a:extLst>
          </p:cNvPr>
          <p:cNvSpPr txBox="1"/>
          <p:nvPr/>
        </p:nvSpPr>
        <p:spPr>
          <a:xfrm>
            <a:off x="492540" y="4235494"/>
            <a:ext cx="687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6575" lvl="1" indent="-263525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Középpontok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újraszámolása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a középponthoz rendelt adatok átlaga alapján 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a </a:t>
            </a:r>
            <a:r>
              <a:rPr lang="hu-H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centroidot</a:t>
            </a:r>
            <a:r>
              <a:rPr lang="hu-H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csoport középpontja felé mozdítja</a:t>
            </a:r>
            <a:endParaRPr lang="hu-H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34" name="Google Shape;634;p59"/>
          <p:cNvPicPr preferRelativeResize="0"/>
          <p:nvPr/>
        </p:nvPicPr>
        <p:blipFill rotWithShape="1">
          <a:blip r:embed="rId3">
            <a:alphaModFix/>
          </a:blip>
          <a:srcRect t="6213" r="5444" b="6071"/>
          <a:stretch/>
        </p:blipFill>
        <p:spPr>
          <a:xfrm>
            <a:off x="7368240" y="1577311"/>
            <a:ext cx="4428000" cy="46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églalap 14">
            <a:extLst>
              <a:ext uri="{FF2B5EF4-FFF2-40B4-BE49-F238E27FC236}">
                <a16:creationId xmlns:a16="http://schemas.microsoft.com/office/drawing/2014/main" id="{3A82339E-188B-816C-BB1B-2EB65AE13833}"/>
              </a:ext>
            </a:extLst>
          </p:cNvPr>
          <p:cNvSpPr/>
          <p:nvPr/>
        </p:nvSpPr>
        <p:spPr>
          <a:xfrm>
            <a:off x="7368240" y="1047508"/>
            <a:ext cx="4428000" cy="460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b="1" dirty="0">
                <a:solidFill>
                  <a:schemeClr val="accent1"/>
                </a:solidFill>
              </a:rPr>
              <a:t>Iterációk száma: 0</a:t>
            </a:r>
          </a:p>
        </p:txBody>
      </p:sp>
      <p:pic>
        <p:nvPicPr>
          <p:cNvPr id="7" name="Google Shape;643;p60">
            <a:extLst>
              <a:ext uri="{FF2B5EF4-FFF2-40B4-BE49-F238E27FC236}">
                <a16:creationId xmlns:a16="http://schemas.microsoft.com/office/drawing/2014/main" id="{520628E6-C252-4541-4338-8AF6D506D7B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-1" t="6128" r="5074" b="5199"/>
          <a:stretch/>
        </p:blipFill>
        <p:spPr>
          <a:xfrm>
            <a:off x="7368240" y="1577311"/>
            <a:ext cx="4428000" cy="46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églalap 15">
            <a:extLst>
              <a:ext uri="{FF2B5EF4-FFF2-40B4-BE49-F238E27FC236}">
                <a16:creationId xmlns:a16="http://schemas.microsoft.com/office/drawing/2014/main" id="{145FB441-57B4-6EFE-CAE1-3EC76CFFF342}"/>
              </a:ext>
            </a:extLst>
          </p:cNvPr>
          <p:cNvSpPr/>
          <p:nvPr/>
        </p:nvSpPr>
        <p:spPr>
          <a:xfrm>
            <a:off x="7368240" y="1047508"/>
            <a:ext cx="4428000" cy="460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b="1" dirty="0">
                <a:solidFill>
                  <a:schemeClr val="accent1"/>
                </a:solidFill>
              </a:rPr>
              <a:t>Iterációk száma: 1.1</a:t>
            </a:r>
          </a:p>
        </p:txBody>
      </p:sp>
      <p:pic>
        <p:nvPicPr>
          <p:cNvPr id="11" name="Google Shape;653;p61">
            <a:extLst>
              <a:ext uri="{FF2B5EF4-FFF2-40B4-BE49-F238E27FC236}">
                <a16:creationId xmlns:a16="http://schemas.microsoft.com/office/drawing/2014/main" id="{30E3CD30-721E-E9F5-EAAE-E6237206FCB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6511" r="4901" b="6051"/>
          <a:stretch/>
        </p:blipFill>
        <p:spPr>
          <a:xfrm>
            <a:off x="7368240" y="1577311"/>
            <a:ext cx="4428000" cy="46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églalap 16">
            <a:extLst>
              <a:ext uri="{FF2B5EF4-FFF2-40B4-BE49-F238E27FC236}">
                <a16:creationId xmlns:a16="http://schemas.microsoft.com/office/drawing/2014/main" id="{4F046A9D-97FE-B87C-B3E4-4DD1B1B5D4E8}"/>
              </a:ext>
            </a:extLst>
          </p:cNvPr>
          <p:cNvSpPr/>
          <p:nvPr/>
        </p:nvSpPr>
        <p:spPr>
          <a:xfrm>
            <a:off x="7368240" y="1047508"/>
            <a:ext cx="4428000" cy="460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b="1" dirty="0">
                <a:solidFill>
                  <a:schemeClr val="accent1"/>
                </a:solidFill>
              </a:rPr>
              <a:t>Iterációk száma: 1.2</a:t>
            </a:r>
          </a:p>
        </p:txBody>
      </p:sp>
      <p:pic>
        <p:nvPicPr>
          <p:cNvPr id="12" name="Google Shape;663;p62">
            <a:extLst>
              <a:ext uri="{FF2B5EF4-FFF2-40B4-BE49-F238E27FC236}">
                <a16:creationId xmlns:a16="http://schemas.microsoft.com/office/drawing/2014/main" id="{60F7CEB4-016C-9081-6A46-77AF6F24EF8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6724" r="5444" b="5291"/>
          <a:stretch/>
        </p:blipFill>
        <p:spPr>
          <a:xfrm>
            <a:off x="7368240" y="1577311"/>
            <a:ext cx="4428000" cy="46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églalap 17">
            <a:extLst>
              <a:ext uri="{FF2B5EF4-FFF2-40B4-BE49-F238E27FC236}">
                <a16:creationId xmlns:a16="http://schemas.microsoft.com/office/drawing/2014/main" id="{D6A03A0A-0013-CBE2-9737-0E87CE757382}"/>
              </a:ext>
            </a:extLst>
          </p:cNvPr>
          <p:cNvSpPr/>
          <p:nvPr/>
        </p:nvSpPr>
        <p:spPr>
          <a:xfrm>
            <a:off x="7368240" y="1047508"/>
            <a:ext cx="4428000" cy="460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b="1" dirty="0">
                <a:solidFill>
                  <a:schemeClr val="accent1"/>
                </a:solidFill>
              </a:rPr>
              <a:t>Iterációk száma: 1.3</a:t>
            </a:r>
          </a:p>
        </p:txBody>
      </p:sp>
      <p:pic>
        <p:nvPicPr>
          <p:cNvPr id="13" name="Google Shape;686;p64">
            <a:extLst>
              <a:ext uri="{FF2B5EF4-FFF2-40B4-BE49-F238E27FC236}">
                <a16:creationId xmlns:a16="http://schemas.microsoft.com/office/drawing/2014/main" id="{034777F5-4B6C-D9B6-1483-EDECCFA8A91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6335" r="5237" b="5274"/>
          <a:stretch/>
        </p:blipFill>
        <p:spPr>
          <a:xfrm>
            <a:off x="7368240" y="1577311"/>
            <a:ext cx="4428000" cy="46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églalap 22">
            <a:extLst>
              <a:ext uri="{FF2B5EF4-FFF2-40B4-BE49-F238E27FC236}">
                <a16:creationId xmlns:a16="http://schemas.microsoft.com/office/drawing/2014/main" id="{CCDCBB4B-E3EA-336C-86A0-3089A2CDCBDC}"/>
              </a:ext>
            </a:extLst>
          </p:cNvPr>
          <p:cNvSpPr/>
          <p:nvPr/>
        </p:nvSpPr>
        <p:spPr>
          <a:xfrm>
            <a:off x="7368240" y="1047508"/>
            <a:ext cx="4428000" cy="460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b="1" dirty="0">
                <a:solidFill>
                  <a:schemeClr val="accent1"/>
                </a:solidFill>
              </a:rPr>
              <a:t>Iterációk száma: 1.4</a:t>
            </a:r>
          </a:p>
        </p:txBody>
      </p:sp>
      <p:pic>
        <p:nvPicPr>
          <p:cNvPr id="14" name="Google Shape;694;p65">
            <a:extLst>
              <a:ext uri="{FF2B5EF4-FFF2-40B4-BE49-F238E27FC236}">
                <a16:creationId xmlns:a16="http://schemas.microsoft.com/office/drawing/2014/main" id="{85648985-ADC3-4316-CDAF-F3EB22C6514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2678" t="9102" r="54193" b="12532"/>
          <a:stretch/>
        </p:blipFill>
        <p:spPr>
          <a:xfrm>
            <a:off x="7368240" y="1577311"/>
            <a:ext cx="4428000" cy="4680000"/>
          </a:xfrm>
          <a:prstGeom prst="rect">
            <a:avLst/>
          </a:prstGeom>
          <a:noFill/>
          <a:ln w="5715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3584883793">
                  <a:custGeom>
                    <a:avLst/>
                    <a:gdLst>
                      <a:gd name="connsiteX0" fmla="*/ 0 w 4428000"/>
                      <a:gd name="connsiteY0" fmla="*/ 0 h 4680000"/>
                      <a:gd name="connsiteX1" fmla="*/ 544011 w 4428000"/>
                      <a:gd name="connsiteY1" fmla="*/ 0 h 4680000"/>
                      <a:gd name="connsiteX2" fmla="*/ 1220863 w 4428000"/>
                      <a:gd name="connsiteY2" fmla="*/ 0 h 4680000"/>
                      <a:gd name="connsiteX3" fmla="*/ 1720594 w 4428000"/>
                      <a:gd name="connsiteY3" fmla="*/ 0 h 4680000"/>
                      <a:gd name="connsiteX4" fmla="*/ 2397446 w 4428000"/>
                      <a:gd name="connsiteY4" fmla="*/ 0 h 4680000"/>
                      <a:gd name="connsiteX5" fmla="*/ 3074297 w 4428000"/>
                      <a:gd name="connsiteY5" fmla="*/ 0 h 4680000"/>
                      <a:gd name="connsiteX6" fmla="*/ 3662589 w 4428000"/>
                      <a:gd name="connsiteY6" fmla="*/ 0 h 4680000"/>
                      <a:gd name="connsiteX7" fmla="*/ 4428000 w 4428000"/>
                      <a:gd name="connsiteY7" fmla="*/ 0 h 4680000"/>
                      <a:gd name="connsiteX8" fmla="*/ 4428000 w 4428000"/>
                      <a:gd name="connsiteY8" fmla="*/ 762171 h 4680000"/>
                      <a:gd name="connsiteX9" fmla="*/ 4428000 w 4428000"/>
                      <a:gd name="connsiteY9" fmla="*/ 1477543 h 4680000"/>
                      <a:gd name="connsiteX10" fmla="*/ 4428000 w 4428000"/>
                      <a:gd name="connsiteY10" fmla="*/ 2192914 h 4680000"/>
                      <a:gd name="connsiteX11" fmla="*/ 4428000 w 4428000"/>
                      <a:gd name="connsiteY11" fmla="*/ 2814686 h 4680000"/>
                      <a:gd name="connsiteX12" fmla="*/ 4428000 w 4428000"/>
                      <a:gd name="connsiteY12" fmla="*/ 3483257 h 4680000"/>
                      <a:gd name="connsiteX13" fmla="*/ 4428000 w 4428000"/>
                      <a:gd name="connsiteY13" fmla="*/ 4105029 h 4680000"/>
                      <a:gd name="connsiteX14" fmla="*/ 4428000 w 4428000"/>
                      <a:gd name="connsiteY14" fmla="*/ 4680000 h 4680000"/>
                      <a:gd name="connsiteX15" fmla="*/ 3795429 w 4428000"/>
                      <a:gd name="connsiteY15" fmla="*/ 4680000 h 4680000"/>
                      <a:gd name="connsiteX16" fmla="*/ 3118577 w 4428000"/>
                      <a:gd name="connsiteY16" fmla="*/ 4680000 h 4680000"/>
                      <a:gd name="connsiteX17" fmla="*/ 2618846 w 4428000"/>
                      <a:gd name="connsiteY17" fmla="*/ 4680000 h 4680000"/>
                      <a:gd name="connsiteX18" fmla="*/ 1986274 w 4428000"/>
                      <a:gd name="connsiteY18" fmla="*/ 4680000 h 4680000"/>
                      <a:gd name="connsiteX19" fmla="*/ 1265143 w 4428000"/>
                      <a:gd name="connsiteY19" fmla="*/ 4680000 h 4680000"/>
                      <a:gd name="connsiteX20" fmla="*/ 632571 w 4428000"/>
                      <a:gd name="connsiteY20" fmla="*/ 4680000 h 4680000"/>
                      <a:gd name="connsiteX21" fmla="*/ 0 w 4428000"/>
                      <a:gd name="connsiteY21" fmla="*/ 4680000 h 4680000"/>
                      <a:gd name="connsiteX22" fmla="*/ 0 w 4428000"/>
                      <a:gd name="connsiteY22" fmla="*/ 4105029 h 4680000"/>
                      <a:gd name="connsiteX23" fmla="*/ 0 w 4428000"/>
                      <a:gd name="connsiteY23" fmla="*/ 3389657 h 4680000"/>
                      <a:gd name="connsiteX24" fmla="*/ 0 w 4428000"/>
                      <a:gd name="connsiteY24" fmla="*/ 2767886 h 4680000"/>
                      <a:gd name="connsiteX25" fmla="*/ 0 w 4428000"/>
                      <a:gd name="connsiteY25" fmla="*/ 2239714 h 4680000"/>
                      <a:gd name="connsiteX26" fmla="*/ 0 w 4428000"/>
                      <a:gd name="connsiteY26" fmla="*/ 1571143 h 4680000"/>
                      <a:gd name="connsiteX27" fmla="*/ 0 w 4428000"/>
                      <a:gd name="connsiteY27" fmla="*/ 902571 h 4680000"/>
                      <a:gd name="connsiteX28" fmla="*/ 0 w 4428000"/>
                      <a:gd name="connsiteY28" fmla="*/ 0 h 468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4428000" h="4680000" extrusionOk="0">
                        <a:moveTo>
                          <a:pt x="0" y="0"/>
                        </a:moveTo>
                        <a:cubicBezTo>
                          <a:pt x="267494" y="-15146"/>
                          <a:pt x="346287" y="-17905"/>
                          <a:pt x="544011" y="0"/>
                        </a:cubicBezTo>
                        <a:cubicBezTo>
                          <a:pt x="741735" y="17905"/>
                          <a:pt x="910436" y="-11386"/>
                          <a:pt x="1220863" y="0"/>
                        </a:cubicBezTo>
                        <a:cubicBezTo>
                          <a:pt x="1531290" y="11386"/>
                          <a:pt x="1527314" y="-24046"/>
                          <a:pt x="1720594" y="0"/>
                        </a:cubicBezTo>
                        <a:cubicBezTo>
                          <a:pt x="1913874" y="24046"/>
                          <a:pt x="2100865" y="7791"/>
                          <a:pt x="2397446" y="0"/>
                        </a:cubicBezTo>
                        <a:cubicBezTo>
                          <a:pt x="2694027" y="-7791"/>
                          <a:pt x="2790452" y="-9367"/>
                          <a:pt x="3074297" y="0"/>
                        </a:cubicBezTo>
                        <a:cubicBezTo>
                          <a:pt x="3358142" y="9367"/>
                          <a:pt x="3385120" y="-20213"/>
                          <a:pt x="3662589" y="0"/>
                        </a:cubicBezTo>
                        <a:cubicBezTo>
                          <a:pt x="3940058" y="20213"/>
                          <a:pt x="4102687" y="-29389"/>
                          <a:pt x="4428000" y="0"/>
                        </a:cubicBezTo>
                        <a:cubicBezTo>
                          <a:pt x="4415957" y="161065"/>
                          <a:pt x="4394011" y="472726"/>
                          <a:pt x="4428000" y="762171"/>
                        </a:cubicBezTo>
                        <a:cubicBezTo>
                          <a:pt x="4461989" y="1051616"/>
                          <a:pt x="4412205" y="1161598"/>
                          <a:pt x="4428000" y="1477543"/>
                        </a:cubicBezTo>
                        <a:cubicBezTo>
                          <a:pt x="4443795" y="1793488"/>
                          <a:pt x="4457691" y="1947074"/>
                          <a:pt x="4428000" y="2192914"/>
                        </a:cubicBezTo>
                        <a:cubicBezTo>
                          <a:pt x="4398309" y="2438754"/>
                          <a:pt x="4434489" y="2526617"/>
                          <a:pt x="4428000" y="2814686"/>
                        </a:cubicBezTo>
                        <a:cubicBezTo>
                          <a:pt x="4421511" y="3102755"/>
                          <a:pt x="4414242" y="3238832"/>
                          <a:pt x="4428000" y="3483257"/>
                        </a:cubicBezTo>
                        <a:cubicBezTo>
                          <a:pt x="4441758" y="3727682"/>
                          <a:pt x="4436979" y="3960389"/>
                          <a:pt x="4428000" y="4105029"/>
                        </a:cubicBezTo>
                        <a:cubicBezTo>
                          <a:pt x="4419021" y="4249669"/>
                          <a:pt x="4437396" y="4485557"/>
                          <a:pt x="4428000" y="4680000"/>
                        </a:cubicBezTo>
                        <a:cubicBezTo>
                          <a:pt x="4185028" y="4680509"/>
                          <a:pt x="3937647" y="4707694"/>
                          <a:pt x="3795429" y="4680000"/>
                        </a:cubicBezTo>
                        <a:cubicBezTo>
                          <a:pt x="3653211" y="4652306"/>
                          <a:pt x="3356924" y="4655974"/>
                          <a:pt x="3118577" y="4680000"/>
                        </a:cubicBezTo>
                        <a:cubicBezTo>
                          <a:pt x="2880230" y="4704026"/>
                          <a:pt x="2824365" y="4692916"/>
                          <a:pt x="2618846" y="4680000"/>
                        </a:cubicBezTo>
                        <a:cubicBezTo>
                          <a:pt x="2413327" y="4667084"/>
                          <a:pt x="2249997" y="4676537"/>
                          <a:pt x="1986274" y="4680000"/>
                        </a:cubicBezTo>
                        <a:cubicBezTo>
                          <a:pt x="1722551" y="4683463"/>
                          <a:pt x="1605033" y="4667608"/>
                          <a:pt x="1265143" y="4680000"/>
                        </a:cubicBezTo>
                        <a:cubicBezTo>
                          <a:pt x="925253" y="4692392"/>
                          <a:pt x="941813" y="4660261"/>
                          <a:pt x="632571" y="4680000"/>
                        </a:cubicBezTo>
                        <a:cubicBezTo>
                          <a:pt x="323329" y="4699739"/>
                          <a:pt x="131148" y="4704237"/>
                          <a:pt x="0" y="4680000"/>
                        </a:cubicBezTo>
                        <a:cubicBezTo>
                          <a:pt x="-23840" y="4435249"/>
                          <a:pt x="23579" y="4289633"/>
                          <a:pt x="0" y="4105029"/>
                        </a:cubicBezTo>
                        <a:cubicBezTo>
                          <a:pt x="-23579" y="3920425"/>
                          <a:pt x="-3337" y="3703428"/>
                          <a:pt x="0" y="3389657"/>
                        </a:cubicBezTo>
                        <a:cubicBezTo>
                          <a:pt x="3337" y="3075886"/>
                          <a:pt x="-25301" y="2940045"/>
                          <a:pt x="0" y="2767886"/>
                        </a:cubicBezTo>
                        <a:cubicBezTo>
                          <a:pt x="25301" y="2595727"/>
                          <a:pt x="-18215" y="2460651"/>
                          <a:pt x="0" y="2239714"/>
                        </a:cubicBezTo>
                        <a:cubicBezTo>
                          <a:pt x="18215" y="2018777"/>
                          <a:pt x="7727" y="1801167"/>
                          <a:pt x="0" y="1571143"/>
                        </a:cubicBezTo>
                        <a:cubicBezTo>
                          <a:pt x="-7727" y="1341119"/>
                          <a:pt x="28295" y="1086897"/>
                          <a:pt x="0" y="902571"/>
                        </a:cubicBezTo>
                        <a:cubicBezTo>
                          <a:pt x="-28295" y="718245"/>
                          <a:pt x="-42014" y="22717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sp>
        <p:nvSpPr>
          <p:cNvPr id="25" name="Téglalap 24">
            <a:extLst>
              <a:ext uri="{FF2B5EF4-FFF2-40B4-BE49-F238E27FC236}">
                <a16:creationId xmlns:a16="http://schemas.microsoft.com/office/drawing/2014/main" id="{F2E73DB4-4575-1DDB-BA95-7680AB1090B7}"/>
              </a:ext>
            </a:extLst>
          </p:cNvPr>
          <p:cNvSpPr/>
          <p:nvPr/>
        </p:nvSpPr>
        <p:spPr>
          <a:xfrm>
            <a:off x="7368240" y="1047508"/>
            <a:ext cx="4428000" cy="460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b="1" dirty="0">
                <a:solidFill>
                  <a:schemeClr val="accent1"/>
                </a:solidFill>
              </a:rPr>
              <a:t>Iterációk száma: 2-10</a:t>
            </a:r>
          </a:p>
        </p:txBody>
      </p:sp>
    </p:spTree>
    <p:extLst>
      <p:ext uri="{BB962C8B-B14F-4D97-AF65-F5344CB8AC3E}">
        <p14:creationId xmlns:p14="http://schemas.microsoft.com/office/powerpoint/2010/main" val="262606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2" grpId="0" build="p"/>
      <p:bldP spid="5" grpId="0"/>
      <p:bldP spid="6" grpId="0"/>
      <p:bldP spid="9" grpId="0"/>
      <p:bldP spid="16" grpId="0" animBg="1"/>
      <p:bldP spid="17" grpId="0" animBg="1"/>
      <p:bldP spid="18" grpId="0" animBg="1"/>
      <p:bldP spid="23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p59"/>
          <p:cNvSpPr txBox="1">
            <a:spLocks noGrp="1"/>
          </p:cNvSpPr>
          <p:nvPr>
            <p:ph type="body" idx="1"/>
          </p:nvPr>
        </p:nvSpPr>
        <p:spPr>
          <a:xfrm>
            <a:off x="492840" y="1047508"/>
            <a:ext cx="5603160" cy="151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73050" indent="-193675">
              <a:buClr>
                <a:schemeClr val="dk1"/>
              </a:buClr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Előzetes elképzelés / elvárt csoportszám 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2-3 dimenzió mentén vizualizáció alapján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Adatok megismerése utáni megérzés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Valami miatt előre meghatározott szám</a:t>
            </a:r>
          </a:p>
        </p:txBody>
      </p:sp>
      <p:sp>
        <p:nvSpPr>
          <p:cNvPr id="4" name="Google Shape;555;p56">
            <a:extLst>
              <a:ext uri="{FF2B5EF4-FFF2-40B4-BE49-F238E27FC236}">
                <a16:creationId xmlns:a16="http://schemas.microsoft.com/office/drawing/2014/main" id="{2C7159E9-BBDA-2CAD-E2C7-C3D35757AB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5890" y="365125"/>
            <a:ext cx="10222590" cy="487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Klaszterezés – </a:t>
            </a:r>
            <a:r>
              <a:rPr lang="hu-HU" sz="40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Kmeans</a:t>
            </a:r>
            <a:r>
              <a:rPr lang="hu-HU" sz="4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Ideális klaszterszám</a:t>
            </a:r>
            <a:endParaRPr sz="40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E51F44AF-424A-5C4C-CC53-6837498941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94" t="3688" r="8614" b="29567"/>
          <a:stretch/>
        </p:blipFill>
        <p:spPr>
          <a:xfrm>
            <a:off x="6602432" y="1507917"/>
            <a:ext cx="1963006" cy="1057003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271A45F5-A3AF-B8AE-3178-0D1F44A23FB7}"/>
              </a:ext>
            </a:extLst>
          </p:cNvPr>
          <p:cNvSpPr/>
          <p:nvPr/>
        </p:nvSpPr>
        <p:spPr>
          <a:xfrm>
            <a:off x="6600055" y="1047508"/>
            <a:ext cx="1963006" cy="460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b="1" dirty="0" err="1">
                <a:solidFill>
                  <a:schemeClr val="accent1"/>
                </a:solidFill>
              </a:rPr>
              <a:t>Inertia</a:t>
            </a:r>
            <a:r>
              <a:rPr lang="hu-HU" sz="2000" b="1" dirty="0">
                <a:solidFill>
                  <a:schemeClr val="accent1"/>
                </a:solidFill>
              </a:rPr>
              <a:t> képlete</a:t>
            </a:r>
          </a:p>
        </p:txBody>
      </p:sp>
      <p:pic>
        <p:nvPicPr>
          <p:cNvPr id="21" name="Kép 20">
            <a:extLst>
              <a:ext uri="{FF2B5EF4-FFF2-40B4-BE49-F238E27FC236}">
                <a16:creationId xmlns:a16="http://schemas.microsoft.com/office/drawing/2014/main" id="{68B2EDDA-812B-0E64-DEE4-4FDAFA1A7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056" y="3429000"/>
            <a:ext cx="4576505" cy="2855019"/>
          </a:xfrm>
          <a:prstGeom prst="rect">
            <a:avLst/>
          </a:prstGeom>
        </p:spPr>
      </p:pic>
      <p:sp>
        <p:nvSpPr>
          <p:cNvPr id="22" name="Téglalap 21">
            <a:extLst>
              <a:ext uri="{FF2B5EF4-FFF2-40B4-BE49-F238E27FC236}">
                <a16:creationId xmlns:a16="http://schemas.microsoft.com/office/drawing/2014/main" id="{800FF8C1-EAF2-D4CB-AC38-7E5DA1D4EC33}"/>
              </a:ext>
            </a:extLst>
          </p:cNvPr>
          <p:cNvSpPr/>
          <p:nvPr/>
        </p:nvSpPr>
        <p:spPr>
          <a:xfrm>
            <a:off x="6600055" y="2968591"/>
            <a:ext cx="4576505" cy="4604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b="1" dirty="0">
                <a:solidFill>
                  <a:schemeClr val="accent1"/>
                </a:solidFill>
              </a:rPr>
              <a:t>Könyökdiagram</a:t>
            </a:r>
          </a:p>
        </p:txBody>
      </p:sp>
      <p:sp>
        <p:nvSpPr>
          <p:cNvPr id="24" name="Google Shape;632;p59">
            <a:extLst>
              <a:ext uri="{FF2B5EF4-FFF2-40B4-BE49-F238E27FC236}">
                <a16:creationId xmlns:a16="http://schemas.microsoft.com/office/drawing/2014/main" id="{40BE1BCF-E1F1-0813-9989-AB0BD22E0812}"/>
              </a:ext>
            </a:extLst>
          </p:cNvPr>
          <p:cNvSpPr txBox="1">
            <a:spLocks/>
          </p:cNvSpPr>
          <p:nvPr/>
        </p:nvSpPr>
        <p:spPr>
          <a:xfrm>
            <a:off x="492840" y="2564920"/>
            <a:ext cx="5603160" cy="39279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457200" lvl="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lvl="1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lvl="2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lvl="3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lvl="4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43200" lvl="5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0400" lvl="6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lvl="7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lvl="8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193675">
              <a:buClr>
                <a:schemeClr val="dk1"/>
              </a:buClr>
            </a:pP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„Könyök diagram” – </a:t>
            </a:r>
            <a:r>
              <a:rPr lang="hu-HU" sz="2000" b="1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Elbow</a:t>
            </a:r>
            <a:r>
              <a:rPr lang="hu-HU" sz="2000" b="1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2000" b="1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method</a:t>
            </a:r>
            <a:endParaRPr lang="hu-HU" sz="2000" b="1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7675" lvl="1" indent="-166688">
              <a:buClr>
                <a:schemeClr val="dk1"/>
              </a:buClr>
            </a:pPr>
            <a:r>
              <a:rPr lang="hu-HU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Mérőszám segítségével: </a:t>
            </a:r>
            <a:r>
              <a:rPr lang="hu-H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Inertia</a:t>
            </a: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7675" lvl="1" indent="-166688">
              <a:buClr>
                <a:schemeClr val="dk1"/>
              </a:buClr>
            </a:pPr>
            <a:r>
              <a:rPr lang="hu-HU" sz="1800" dirty="0" err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Inertia</a:t>
            </a:r>
            <a:r>
              <a:rPr lang="hu-HU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Az adatpont (x</a:t>
            </a:r>
            <a:r>
              <a:rPr lang="hu-HU" sz="18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és a hozzá tartozó középpont (</a:t>
            </a:r>
            <a:r>
              <a:rPr lang="hu-H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hu-HU" sz="18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közötti négyzetes távolságok összege</a:t>
            </a:r>
          </a:p>
          <a:p>
            <a:pPr marL="720725" lvl="2" indent="-176213">
              <a:buClr>
                <a:schemeClr val="dk1"/>
              </a:buClr>
            </a:pP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Minél több klasztert alakítunk ki, annál kisebb lesz az </a:t>
            </a:r>
            <a:r>
              <a:rPr lang="hu-HU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inertia</a:t>
            </a:r>
            <a:endParaRPr lang="hu-HU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7675" lvl="1" indent="-184150">
              <a:buClr>
                <a:schemeClr val="dk1"/>
              </a:buClr>
            </a:pPr>
            <a:r>
              <a:rPr lang="hu-HU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Cél: 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megtalálni a töréspontot – ahol egy újabb klaszter kialakítása már nem hoz nagy </a:t>
            </a:r>
            <a:r>
              <a:rPr lang="hu-H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inertia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csökkenést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Megvalósítás: 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több klaszterszám mellett az </a:t>
            </a:r>
            <a:r>
              <a:rPr lang="hu-H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inertia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kiszámítása, kirajzolása, és a „könyök” megkeresése</a:t>
            </a:r>
          </a:p>
          <a:p>
            <a:pPr marL="447675" lvl="1" indent="-184150">
              <a:buClr>
                <a:schemeClr val="dk1"/>
              </a:buClr>
            </a:pPr>
            <a:r>
              <a:rPr lang="hu-HU" sz="18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Megbízhatóság: </a:t>
            </a:r>
            <a:r>
              <a:rPr lang="hu-H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Nem feltétlen egyértelmű, van, hogy nincs könyök, vagy akár több is van</a:t>
            </a:r>
          </a:p>
          <a:p>
            <a:pPr marL="879475" lvl="1">
              <a:buClr>
                <a:schemeClr val="dk1"/>
              </a:buClr>
            </a:pP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79475" lvl="1">
              <a:buClr>
                <a:schemeClr val="dk1"/>
              </a:buClr>
            </a:pP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22275">
              <a:buClr>
                <a:schemeClr val="dk1"/>
              </a:buClr>
            </a:pPr>
            <a:endParaRPr lang="hu-H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87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2" grpId="0" build="p"/>
      <p:bldP spid="8" grpId="0" uiExpand="1" animBg="1"/>
      <p:bldP spid="22" grpId="0" uiExpand="1" animBg="1"/>
      <p:bldP spid="24" grpId="0" uiExpand="1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5020</TotalTime>
  <Words>1972</Words>
  <Application>Microsoft Office PowerPoint</Application>
  <PresentationFormat>Szélesvásznú</PresentationFormat>
  <Paragraphs>424</Paragraphs>
  <Slides>21</Slides>
  <Notes>17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21</vt:i4>
      </vt:variant>
    </vt:vector>
  </HeadingPairs>
  <TitlesOfParts>
    <vt:vector size="29" baseType="lpstr">
      <vt:lpstr>Aptos</vt:lpstr>
      <vt:lpstr>Aptos Display</vt:lpstr>
      <vt:lpstr>Arial</vt:lpstr>
      <vt:lpstr>Avenir</vt:lpstr>
      <vt:lpstr>Calibri</vt:lpstr>
      <vt:lpstr>Courier New</vt:lpstr>
      <vt:lpstr>Times New Roman</vt:lpstr>
      <vt:lpstr>Office-téma</vt:lpstr>
      <vt:lpstr>Klaszterezés Python-ban</vt:lpstr>
      <vt:lpstr>Gépi tanulási módszerek – áttekintő</vt:lpstr>
      <vt:lpstr>Módszerek és Algoritmusok</vt:lpstr>
      <vt:lpstr>Klaszterezés – Mit? – Miért?</vt:lpstr>
      <vt:lpstr>Klaszterezés – Hogyan? – Algoritmus típusok</vt:lpstr>
      <vt:lpstr>Klaszterezés – Hogyan? – Algoritmus típusok</vt:lpstr>
      <vt:lpstr>Klaszterezés – Kmeans - Áttekintő</vt:lpstr>
      <vt:lpstr>Klaszterezés – Kmeans - Működés</vt:lpstr>
      <vt:lpstr>Klaszterezés – Kmeans – Ideális klaszterszám</vt:lpstr>
      <vt:lpstr>Klaszterezés – Hogyan? – Algoritmus típusok</vt:lpstr>
      <vt:lpstr>Klaszterezés – DBSCAN – Áttekintő</vt:lpstr>
      <vt:lpstr>Klaszterezés – DBSCAN – Működés</vt:lpstr>
      <vt:lpstr>Klaszterezés – DBSCAN – Paraméterek meghatározása</vt:lpstr>
      <vt:lpstr>Távolság mértékek</vt:lpstr>
      <vt:lpstr>Klaszterezés – Távolság mérték – Euklideszi távolság</vt:lpstr>
      <vt:lpstr>Klaszterezés – Távolság mérték – Cosinus távolság</vt:lpstr>
      <vt:lpstr>Klaszterezés – Távolság mérték – Manhattan  távolság</vt:lpstr>
      <vt:lpstr>Klaszterezés kiértékelési metrikák</vt:lpstr>
      <vt:lpstr>Klaszterezés – Kiértékelés - Áttekintő</vt:lpstr>
      <vt:lpstr>Klaszterezés – Kiértékelés – Silhouette Score</vt:lpstr>
      <vt:lpstr>Klaszterezés – Kiértékelés – Rand Index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Berta Bojte</dc:creator>
  <cp:lastModifiedBy>Berta Bojte</cp:lastModifiedBy>
  <cp:revision>50</cp:revision>
  <dcterms:created xsi:type="dcterms:W3CDTF">2024-08-10T16:37:11Z</dcterms:created>
  <dcterms:modified xsi:type="dcterms:W3CDTF">2024-08-16T13:15:39Z</dcterms:modified>
</cp:coreProperties>
</file>